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19" r:id="rId3"/>
    <p:sldId id="258" r:id="rId4"/>
    <p:sldId id="324" r:id="rId5"/>
    <p:sldId id="312" r:id="rId6"/>
    <p:sldId id="322" r:id="rId7"/>
    <p:sldId id="313" r:id="rId8"/>
    <p:sldId id="321" r:id="rId9"/>
    <p:sldId id="315" r:id="rId10"/>
    <p:sldId id="317" r:id="rId11"/>
    <p:sldId id="268" r:id="rId12"/>
    <p:sldId id="288" r:id="rId13"/>
    <p:sldId id="291" r:id="rId14"/>
    <p:sldId id="292" r:id="rId15"/>
    <p:sldId id="293" r:id="rId16"/>
    <p:sldId id="295" r:id="rId17"/>
    <p:sldId id="294" r:id="rId18"/>
    <p:sldId id="298" r:id="rId19"/>
    <p:sldId id="299" r:id="rId20"/>
    <p:sldId id="300" r:id="rId21"/>
    <p:sldId id="327" r:id="rId22"/>
    <p:sldId id="323" r:id="rId23"/>
    <p:sldId id="279" r:id="rId24"/>
    <p:sldId id="282" r:id="rId25"/>
    <p:sldId id="326" r:id="rId26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FDFA"/>
    <a:srgbClr val="D5FC8E"/>
    <a:srgbClr val="DD98F2"/>
    <a:srgbClr val="996600"/>
    <a:srgbClr val="FFE7F7"/>
    <a:srgbClr val="FEC4EB"/>
    <a:srgbClr val="FDB08D"/>
    <a:srgbClr val="FFCC99"/>
    <a:srgbClr val="EEDC9C"/>
    <a:srgbClr val="FFD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6404" autoAdjust="0"/>
  </p:normalViewPr>
  <p:slideViewPr>
    <p:cSldViewPr>
      <p:cViewPr varScale="1">
        <p:scale>
          <a:sx n="111" d="100"/>
          <a:sy n="111" d="100"/>
        </p:scale>
        <p:origin x="1602" y="10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31061258891533E-2"/>
          <c:y val="5.1832958748946327E-2"/>
          <c:w val="0.89019149451718349"/>
          <c:h val="0.920717620827058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ln w="53975" cap="sq" cmpd="sng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159836.70000000001</c:v>
                </c:pt>
                <c:pt idx="1">
                  <c:v>165982.1</c:v>
                </c:pt>
                <c:pt idx="2">
                  <c:v>175748.1</c:v>
                </c:pt>
                <c:pt idx="3">
                  <c:v>177392.2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8D-4FA0-9F32-F6D4265E8B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ln w="5080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163403.29999999999</c:v>
                </c:pt>
                <c:pt idx="1">
                  <c:v>169658.4</c:v>
                </c:pt>
                <c:pt idx="2">
                  <c:v>179672.6</c:v>
                </c:pt>
                <c:pt idx="3">
                  <c:v>181540.2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8D-4FA0-9F32-F6D4265E8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439056"/>
        <c:axId val="304447640"/>
      </c:lineChart>
      <c:catAx>
        <c:axId val="304439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4447640"/>
        <c:crosses val="autoZero"/>
        <c:auto val="1"/>
        <c:lblAlgn val="ctr"/>
        <c:lblOffset val="100"/>
        <c:noMultiLvlLbl val="0"/>
      </c:catAx>
      <c:valAx>
        <c:axId val="304447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43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467309670781881"/>
          <c:y val="0.90149097222222219"/>
          <c:w val="0.30719984567901237"/>
          <c:h val="8.92916666666666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defRPr>
            </a:pP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27</a:t>
            </a:r>
            <a:r>
              <a:rPr lang="ru-RU" sz="140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 564,9 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тыс.</a:t>
            </a:r>
            <a:r>
              <a:rPr lang="ru-RU" sz="140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 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рублей</a:t>
            </a:r>
            <a:endParaRPr lang="ru-RU" sz="14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9.1849475768797983E-2"/>
          <c:y val="0"/>
        </c:manualLayout>
      </c:layout>
      <c:overlay val="0"/>
    </c:title>
    <c:autoTitleDeleted val="0"/>
    <c:view3D>
      <c:rotX val="40"/>
      <c:rotY val="1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184430684276465"/>
          <c:y val="5.2826844622983246E-2"/>
          <c:w val="0.6983151028619663"/>
          <c:h val="0.901388503086419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EEA-4B06-8A03-1FD63C139C98}"/>
              </c:ext>
            </c:extLst>
          </c:dPt>
          <c:dPt>
            <c:idx val="1"/>
            <c:bubble3D val="0"/>
            <c:explosion val="9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EEA-4B06-8A03-1FD63C139C98}"/>
              </c:ext>
            </c:extLst>
          </c:dPt>
          <c:dPt>
            <c:idx val="2"/>
            <c:bubble3D val="0"/>
            <c:explosion val="8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EEA-4B06-8A03-1FD63C139C98}"/>
              </c:ext>
            </c:extLst>
          </c:dPt>
          <c:dPt>
            <c:idx val="3"/>
            <c:bubble3D val="0"/>
            <c:explosion val="9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EEA-4B06-8A03-1FD63C139C98}"/>
              </c:ext>
            </c:extLst>
          </c:dPt>
          <c:dPt>
            <c:idx val="4"/>
            <c:bubble3D val="0"/>
            <c:explosion val="11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EEA-4B06-8A03-1FD63C139C98}"/>
              </c:ext>
            </c:extLst>
          </c:dPt>
          <c:dPt>
            <c:idx val="5"/>
            <c:bubble3D val="0"/>
            <c:explosion val="12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EEA-4B06-8A03-1FD63C139C98}"/>
              </c:ext>
            </c:extLst>
          </c:dPt>
          <c:dPt>
            <c:idx val="6"/>
            <c:bubble3D val="0"/>
            <c:explosion val="14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3EEA-4B06-8A03-1FD63C139C98}"/>
              </c:ext>
            </c:extLst>
          </c:dPt>
          <c:dPt>
            <c:idx val="7"/>
            <c:bubble3D val="0"/>
            <c:explosion val="14"/>
            <c:extLst>
              <c:ext xmlns:c16="http://schemas.microsoft.com/office/drawing/2014/chart" uri="{C3380CC4-5D6E-409C-BE32-E72D297353CC}">
                <c16:uniqueId val="{0000000E-80C1-41D4-A4E6-59A33825339B}"/>
              </c:ext>
            </c:extLst>
          </c:dPt>
          <c:dLbls>
            <c:dLbl>
              <c:idx val="0"/>
              <c:layout>
                <c:manualLayout>
                  <c:x val="0.17717674536338826"/>
                  <c:y val="-0.27097217121234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EA-4B06-8A03-1FD63C139C98}"/>
                </c:ext>
              </c:extLst>
            </c:dLbl>
            <c:dLbl>
              <c:idx val="1"/>
              <c:layout>
                <c:manualLayout>
                  <c:x val="0.13161106703224937"/>
                  <c:y val="0.129862722896229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EA-4B06-8A03-1FD63C139C98}"/>
                </c:ext>
              </c:extLst>
            </c:dLbl>
            <c:dLbl>
              <c:idx val="2"/>
              <c:layout>
                <c:manualLayout>
                  <c:x val="-0.13632691436387123"/>
                  <c:y val="6.7572170297977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EA-4B06-8A03-1FD63C139C98}"/>
                </c:ext>
              </c:extLst>
            </c:dLbl>
            <c:dLbl>
              <c:idx val="3"/>
              <c:layout>
                <c:manualLayout>
                  <c:x val="-0.18342327548248638"/>
                  <c:y val="-0.15108825021982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EA-4B06-8A03-1FD63C139C98}"/>
                </c:ext>
              </c:extLst>
            </c:dLbl>
            <c:dLbl>
              <c:idx val="4"/>
              <c:layout>
                <c:manualLayout>
                  <c:x val="0.10423511593922354"/>
                  <c:y val="-0.12227004027790689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3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EA-4B06-8A03-1FD63C139C98}"/>
                </c:ext>
              </c:extLst>
            </c:dLbl>
            <c:dLbl>
              <c:idx val="5"/>
              <c:layout>
                <c:manualLayout>
                  <c:x val="7.1581329754082393E-2"/>
                  <c:y val="-3.7505086171556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EA-4B06-8A03-1FD63C139C98}"/>
                </c:ext>
              </c:extLst>
            </c:dLbl>
            <c:dLbl>
              <c:idx val="6"/>
              <c:layout>
                <c:manualLayout>
                  <c:x val="-7.4416368691198151E-2"/>
                  <c:y val="-1.774107261863311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EEA-4B06-8A03-1FD63C139C98}"/>
                </c:ext>
              </c:extLst>
            </c:dLbl>
            <c:dLbl>
              <c:idx val="7"/>
              <c:layout>
                <c:manualLayout>
                  <c:x val="-8.6292135787474133E-2"/>
                  <c:y val="-0.133010053475283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C1-41D4-A4E6-59A33825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0.35699999999999998</c:v>
                </c:pt>
                <c:pt idx="1">
                  <c:v>0.29599999999999999</c:v>
                </c:pt>
                <c:pt idx="2">
                  <c:v>0.14499999999999999</c:v>
                </c:pt>
                <c:pt idx="3">
                  <c:v>0.16</c:v>
                </c:pt>
                <c:pt idx="4">
                  <c:v>1.2999999999999999E-2</c:v>
                </c:pt>
                <c:pt idx="5">
                  <c:v>2.5999999999999999E-2</c:v>
                </c:pt>
                <c:pt idx="6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EEA-4B06-8A03-1FD63C139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5724953399327715"/>
          <c:y val="9.541457857868943E-2"/>
          <c:w val="0.7259011341968844"/>
          <c:h val="0.6233733574498958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48000">
                  <a:srgbClr val="92D050"/>
                </a:gs>
                <a:gs pos="100000">
                  <a:srgbClr val="00B050"/>
                </a:gs>
              </a:gsLst>
              <a:lin ang="16200000" scaled="1"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Лист1!$B$2:$B$4</c:f>
              <c:numCache>
                <c:formatCode>_-* #,##0.0_р_._-;\-* #,##0.0_р_._-;_-* "-"?_р_._-;_-@_-</c:formatCode>
                <c:ptCount val="3"/>
                <c:pt idx="0">
                  <c:v>98620.1</c:v>
                </c:pt>
                <c:pt idx="1">
                  <c:v>104421.5</c:v>
                </c:pt>
                <c:pt idx="2">
                  <c:v>110701.7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B8-4320-9B62-54139CEFA7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48000">
                  <a:srgbClr val="FF0000"/>
                </a:gs>
                <a:gs pos="100000">
                  <a:srgbClr val="C00000"/>
                </a:gs>
              </a:gsLst>
              <a:lin ang="16200000" scaled="1"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Лист1!$C$2:$C$4</c:f>
              <c:numCache>
                <c:formatCode>_-* #,##0.0_р_._-;\-* #,##0.0_р_._-;_-* "-"?_р_._-;_-@_-</c:formatCode>
                <c:ptCount val="3"/>
                <c:pt idx="0">
                  <c:v>24199.5</c:v>
                </c:pt>
                <c:pt idx="1">
                  <c:v>26394.400000000001</c:v>
                </c:pt>
                <c:pt idx="2">
                  <c:v>27564.9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B8-4320-9B62-54139CEFA7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43162.5</c:v>
                </c:pt>
                <c:pt idx="1">
                  <c:v>44932.2</c:v>
                </c:pt>
                <c:pt idx="2">
                  <c:v>39125.599999999999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B8-4320-9B62-54139CEFA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2"/>
        <c:shape val="box"/>
        <c:axId val="304952672"/>
        <c:axId val="304947968"/>
        <c:axId val="0"/>
      </c:bar3DChart>
      <c:catAx>
        <c:axId val="304952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47968"/>
        <c:crosses val="autoZero"/>
        <c:auto val="1"/>
        <c:lblAlgn val="ctr"/>
        <c:lblOffset val="100"/>
        <c:noMultiLvlLbl val="0"/>
      </c:catAx>
      <c:valAx>
        <c:axId val="30494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5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46937051420328E-2"/>
          <c:y val="0.80964944621922341"/>
          <c:w val="0.90000000000000013"/>
          <c:h val="5.571902151539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/>
              <a:t>Дотации</a:t>
            </a:r>
            <a:r>
              <a:rPr lang="ru-RU" sz="1200" b="1" baseline="0" dirty="0" smtClean="0"/>
              <a:t> на выравнивание бюджетной обеспеченности</a:t>
            </a:r>
            <a:r>
              <a:rPr lang="ru-RU" sz="1200" b="1" dirty="0" smtClean="0"/>
              <a:t>  </a:t>
            </a:r>
            <a:endParaRPr lang="ru-RU" sz="1200" b="1" dirty="0"/>
          </a:p>
        </c:rich>
      </c:tx>
      <c:layout>
        <c:manualLayout>
          <c:xMode val="edge"/>
          <c:yMode val="edge"/>
          <c:x val="0.40480012487126338"/>
          <c:y val="2.47548782984306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0"/>
      <c:rotY val="1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971257942988689"/>
          <c:y val="6.3117638134735865E-2"/>
          <c:w val="0.67575726741564468"/>
          <c:h val="0.8296696543966978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7030A0">
                <a:alpha val="76000"/>
              </a:srgb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0575267662657279E-5"/>
                  <c:y val="1.18446981589607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BA-48CF-AFDF-9E2F10E8CE85}"/>
                </c:ext>
              </c:extLst>
            </c:dLbl>
            <c:dLbl>
              <c:idx val="1"/>
              <c:layout>
                <c:manualLayout>
                  <c:x val="-7.1916682008998038E-3"/>
                  <c:y val="-3.59640732456663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BA-48CF-AFDF-9E2F10E8CE85}"/>
                </c:ext>
              </c:extLst>
            </c:dLbl>
            <c:dLbl>
              <c:idx val="2"/>
              <c:layout>
                <c:manualLayout>
                  <c:x val="3.45652299642441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BA-48CF-AFDF-9E2F10E8CE85}"/>
                </c:ext>
              </c:extLst>
            </c:dLbl>
            <c:dLbl>
              <c:idx val="3"/>
              <c:layout>
                <c:manualLayout>
                  <c:x val="3.8165774752186118E-2"/>
                  <c:y val="-1.79818833233466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68080121477278E-2"/>
                      <c:h val="6.38716495645269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7BA-48CF-AFDF-9E2F10E8CE85}"/>
                </c:ext>
              </c:extLst>
            </c:dLbl>
            <c:dLbl>
              <c:idx val="4"/>
              <c:layout>
                <c:manualLayout>
                  <c:x val="1.5842397066945183E-2"/>
                  <c:y val="-3.59637666466934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7BA-48CF-AFDF-9E2F10E8CE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 из областного фонда финансовой поддержки поселений</c:v>
                </c:pt>
                <c:pt idx="1">
                  <c:v>Дотации из районного фонда финансовой поддержки поселений</c:v>
                </c:pt>
              </c:strCache>
            </c:strRef>
          </c:cat>
          <c:val>
            <c:numRef>
              <c:f>Лист1!$B$2:$B$3</c:f>
              <c:numCache>
                <c:formatCode>#,##0.0_р_.</c:formatCode>
                <c:ptCount val="2"/>
                <c:pt idx="0">
                  <c:v>24831</c:v>
                </c:pt>
                <c:pt idx="1">
                  <c:v>18331.5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BA-48CF-AFDF-9E2F10E8CE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819387579506984E-3"/>
                  <c:y val="-3.7583930368319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7BA-48CF-AFDF-9E2F10E8CE85}"/>
                </c:ext>
              </c:extLst>
            </c:dLbl>
            <c:dLbl>
              <c:idx val="1"/>
              <c:layout>
                <c:manualLayout>
                  <c:x val="-5.7431933080437265E-3"/>
                  <c:y val="-1.0303264836904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BA-48CF-AFDF-9E2F10E8CE85}"/>
                </c:ext>
              </c:extLst>
            </c:dLbl>
            <c:dLbl>
              <c:idx val="2"/>
              <c:layout>
                <c:manualLayout>
                  <c:x val="1.872283289729874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7BA-48CF-AFDF-9E2F10E8CE85}"/>
                </c:ext>
              </c:extLst>
            </c:dLbl>
            <c:dLbl>
              <c:idx val="3"/>
              <c:layout>
                <c:manualLayout>
                  <c:x val="1.72826149821220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BA-48CF-AFDF-9E2F10E8CE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 из областного фонда финансовой поддержки поселений</c:v>
                </c:pt>
                <c:pt idx="1">
                  <c:v>Дотации из районного фонда финансовой поддержки поселений</c:v>
                </c:pt>
              </c:strCache>
            </c:strRef>
          </c:cat>
          <c:val>
            <c:numRef>
              <c:f>Лист1!$C$2:$C$3</c:f>
              <c:numCache>
                <c:formatCode>#,##0.0_р_.</c:formatCode>
                <c:ptCount val="2"/>
                <c:pt idx="0">
                  <c:v>22186.6</c:v>
                </c:pt>
                <c:pt idx="1">
                  <c:v>22745.599999999999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7BA-48CF-AFDF-9E2F10E8CE8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0579785851682E-3"/>
                  <c:y val="-3.59640732456669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BA-48CF-AFDF-9E2F10E8CE85}"/>
                </c:ext>
              </c:extLst>
            </c:dLbl>
            <c:dLbl>
              <c:idx val="1"/>
              <c:layout>
                <c:manualLayout>
                  <c:x val="-2.476315581983518E-3"/>
                  <c:y val="-6.2753284677814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395702372754287E-2"/>
                      <c:h val="7.63222795854073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67BA-48CF-AFDF-9E2F10E8CE85}"/>
                </c:ext>
              </c:extLst>
            </c:dLbl>
            <c:dLbl>
              <c:idx val="2"/>
              <c:layout>
                <c:manualLayout>
                  <c:x val="-2.8812955030577993E-3"/>
                  <c:y val="-3.78738514456329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7BA-48CF-AFDF-9E2F10E8CE85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 из областного фонда финансовой поддержки поселений</c:v>
                </c:pt>
                <c:pt idx="1">
                  <c:v>Дотации из районного фонда финансовой поддержки поселений</c:v>
                </c:pt>
              </c:strCache>
            </c:strRef>
          </c:cat>
          <c:val>
            <c:numRef>
              <c:f>Лист1!$D$2:$D$3</c:f>
              <c:numCache>
                <c:formatCode>#,##0.0_р_.</c:formatCode>
                <c:ptCount val="2"/>
                <c:pt idx="0">
                  <c:v>23386.7</c:v>
                </c:pt>
                <c:pt idx="1">
                  <c:v>15738.2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7BA-48CF-AFDF-9E2F10E8C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shape val="box"/>
        <c:axId val="304948360"/>
        <c:axId val="304954240"/>
        <c:axId val="0"/>
      </c:bar3DChart>
      <c:catAx>
        <c:axId val="30494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54240"/>
        <c:crosses val="autoZero"/>
        <c:auto val="1"/>
        <c:lblAlgn val="ctr"/>
        <c:lblOffset val="100"/>
        <c:noMultiLvlLbl val="0"/>
      </c:catAx>
      <c:valAx>
        <c:axId val="304954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_р_.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48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2546673841388712E-2"/>
          <c:y val="0.18098913605497305"/>
          <c:w val="0.156173471156766"/>
          <c:h val="0.539855651530061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698113207547177E-3"/>
          <c:y val="0.10872449862798633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explosion val="10"/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480-4923-AFCC-2CF024970B5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80-4923-AFCC-2CF024970B5D}"/>
              </c:ext>
            </c:extLst>
          </c:dPt>
          <c:dLbls>
            <c:dLbl>
              <c:idx val="0"/>
              <c:layout>
                <c:manualLayout>
                  <c:x val="-0.16487775157232709"/>
                  <c:y val="-0.181581937752914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80-4923-AFCC-2CF024970B5D}"/>
                </c:ext>
              </c:extLst>
            </c:dLbl>
            <c:dLbl>
              <c:idx val="1"/>
              <c:layout>
                <c:manualLayout>
                  <c:x val="0.12860587002096432"/>
                  <c:y val="5.93978222603860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21E7AA8-0968-4F49-855F-E69B93118E57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rgbClr val="92D05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480-4923-AFCC-2CF024970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0.68200000000000005</c:v>
                </c:pt>
                <c:pt idx="1">
                  <c:v>0.318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0-4923-AFCC-2CF024970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940053479261253E-2"/>
          <c:y val="0.13898446025475461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F2-4581-BAB1-8F7F7E49844C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EF2-4581-BAB1-8F7F7E49844C}"/>
              </c:ext>
            </c:extLst>
          </c:dPt>
          <c:dLbls>
            <c:dLbl>
              <c:idx val="0"/>
              <c:layout>
                <c:manualLayout>
                  <c:x val="-0.28363609228281828"/>
                  <c:y val="-0.182747674121233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F2-4581-BAB1-8F7F7E49844C}"/>
                </c:ext>
              </c:extLst>
            </c:dLbl>
            <c:dLbl>
              <c:idx val="1"/>
              <c:layout>
                <c:manualLayout>
                  <c:x val="0.20126310552826313"/>
                  <c:y val="6.85802648571115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D5729A6-213C-420A-94E2-1EC2CD6ACC7D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rgbClr val="92D05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EF2-4581-BAB1-8F7F7E4984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0.69699999999999995</c:v>
                </c:pt>
                <c:pt idx="1">
                  <c:v>0.30299999999999999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F2-4581-BAB1-8F7F7E498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825536646989425"/>
          <c:y val="0.10872460674103761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0A8-402B-A806-3C26A46C97F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0A8-402B-A806-3C26A46C97F8}"/>
              </c:ext>
            </c:extLst>
          </c:dPt>
          <c:dLbls>
            <c:dLbl>
              <c:idx val="0"/>
              <c:layout>
                <c:manualLayout>
                  <c:x val="-0.2588416947498493"/>
                  <c:y val="-0.223094145472855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A8-402B-A806-3C26A46C97F8}"/>
                </c:ext>
              </c:extLst>
            </c:dLbl>
            <c:dLbl>
              <c:idx val="1"/>
              <c:layout>
                <c:manualLayout>
                  <c:x val="0.20961105987979736"/>
                  <c:y val="6.35370925362107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A8-402B-A806-3C26A46C97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0.70299999999999996</c:v>
                </c:pt>
                <c:pt idx="1">
                  <c:v>0.29699999999999999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A8-402B-A806-3C26A46C9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173207757274159"/>
          <c:y val="0.17665277777777777"/>
          <c:w val="0.79808241728474516"/>
          <c:h val="0.732369186046511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explosion val="2"/>
          <c:dPt>
            <c:idx val="0"/>
            <c:bubble3D val="0"/>
            <c:spPr>
              <a:solidFill>
                <a:srgbClr val="00B0F0">
                  <a:alpha val="95000"/>
                </a:srgb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480-4923-AFCC-2CF024970B5D}"/>
              </c:ext>
            </c:extLst>
          </c:dPt>
          <c:dPt>
            <c:idx val="1"/>
            <c:bubble3D val="0"/>
            <c:explosion val="20"/>
            <c:spPr>
              <a:solidFill>
                <a:srgbClr val="92D050"/>
              </a:solidFill>
              <a:ln w="8572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85725">
                <a:bevelT prst="relaxedInse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80-4923-AFCC-2CF024970B5D}"/>
              </c:ext>
            </c:extLst>
          </c:dPt>
          <c:dLbls>
            <c:dLbl>
              <c:idx val="0"/>
              <c:layout>
                <c:manualLayout>
                  <c:x val="-0.18324383352055731"/>
                  <c:y val="-0.188903746770025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4EED2F-D1F9-474B-918D-977506B8F4A5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rgbClr val="00B0F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35251916897353"/>
                      <c:h val="0.124702842377260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480-4923-AFCC-2CF024970B5D}"/>
                </c:ext>
              </c:extLst>
            </c:dLbl>
            <c:dLbl>
              <c:idx val="1"/>
              <c:layout>
                <c:manualLayout>
                  <c:x val="0.1039448889155782"/>
                  <c:y val="7.73643410852712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99869519781885"/>
                      <c:h val="0.112396640826873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480-4923-AFCC-2CF024970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0.68200000000000005</c:v>
                </c:pt>
                <c:pt idx="1">
                  <c:v>0.318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0-4923-AFCC-2CF024970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689116256312138E-2"/>
          <c:y val="9.863798890313194E-2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rgbClr val="0070C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rgbClr val="0070C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A4A-4352-B6AB-1F590CB00B0D}"/>
              </c:ext>
            </c:extLst>
          </c:dPt>
          <c:dPt>
            <c:idx val="1"/>
            <c:bubble3D val="0"/>
            <c:explosion val="20"/>
            <c:spPr>
              <a:solidFill>
                <a:srgbClr val="92D050"/>
              </a:solidFill>
              <a:ln w="25400">
                <a:solidFill>
                  <a:srgbClr val="0070C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rgbClr val="0070C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A4A-4352-B6AB-1F590CB00B0D}"/>
              </c:ext>
            </c:extLst>
          </c:dPt>
          <c:dLbls>
            <c:dLbl>
              <c:idx val="0"/>
              <c:layout>
                <c:manualLayout>
                  <c:x val="0.11978000100173442"/>
                  <c:y val="0.12993747885384252"/>
                </c:manualLayout>
              </c:layout>
              <c:tx>
                <c:rich>
                  <a:bodyPr/>
                  <a:lstStyle/>
                  <a:p>
                    <a:fld id="{14A5CC47-F020-4416-B763-095485E58662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A4A-4352-B6AB-1F590CB00B0D}"/>
                </c:ext>
              </c:extLst>
            </c:dLbl>
            <c:dLbl>
              <c:idx val="1"/>
              <c:layout>
                <c:manualLayout>
                  <c:x val="-0.18981658947690594"/>
                  <c:y val="-0.23906157919901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4A-4352-B6AB-1F590CB00B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0.69699999999999995</c:v>
                </c:pt>
                <c:pt idx="1">
                  <c:v>0.30299999999999999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4A-4352-B6AB-1F590CB00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757823056827E-2"/>
          <c:y val="0.13898446025475461"/>
          <c:w val="0.71009912707238432"/>
          <c:h val="0.651967208167142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accent4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chemeClr val="accent4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1D3-49DC-AC09-D9F0FBBAC8CE}"/>
              </c:ext>
            </c:extLst>
          </c:dPt>
          <c:dPt>
            <c:idx val="1"/>
            <c:bubble3D val="0"/>
            <c:explosion val="17"/>
            <c:spPr>
              <a:solidFill>
                <a:srgbClr val="92D050"/>
              </a:solidFill>
              <a:ln w="25400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chemeClr val="accent4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1D3-49DC-AC09-D9F0FBBAC8CE}"/>
              </c:ext>
            </c:extLst>
          </c:dPt>
          <c:dLbls>
            <c:dLbl>
              <c:idx val="0"/>
              <c:layout>
                <c:manualLayout>
                  <c:x val="0.13045064983989454"/>
                  <c:y val="0.15515402344860665"/>
                </c:manualLayout>
              </c:layout>
              <c:tx>
                <c:rich>
                  <a:bodyPr/>
                  <a:lstStyle/>
                  <a:p>
                    <a:fld id="{BA2B8842-7766-424F-9DC1-F1C201E2C0B2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1D3-49DC-AC09-D9F0FBBAC8CE}"/>
                </c:ext>
              </c:extLst>
            </c:dLbl>
            <c:dLbl>
              <c:idx val="1"/>
              <c:layout>
                <c:manualLayout>
                  <c:x val="-0.16541946817135786"/>
                  <c:y val="-0.23906157919901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D3-49DC-AC09-D9F0FBBAC8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0.70299999999999996</c:v>
                </c:pt>
                <c:pt idx="1">
                  <c:v>0.29699999999999999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D3-49DC-AC09-D9F0FBBAC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2">
          <a:lumMod val="50000"/>
          <a:lumOff val="5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5724953399327715"/>
          <c:y val="9.541457857868943E-2"/>
          <c:w val="0.7259011341968844"/>
          <c:h val="0.62337335744989586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8.5429622009518285E-5"/>
                  <c:y val="3.708362928487856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98 620,1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23851001247033"/>
                      <c:h val="0.11131238691555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F22-4BBF-88FB-1F74207FD106}"/>
                </c:ext>
              </c:extLst>
            </c:dLbl>
            <c:dLbl>
              <c:idx val="1"/>
              <c:layout>
                <c:manualLayout>
                  <c:x val="-1.2105119825708055E-2"/>
                  <c:y val="-7.0885474942898617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104 421,5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220615468409587"/>
                      <c:h val="0.136101684130471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F22-4BBF-88FB-1F74207FD106}"/>
                </c:ext>
              </c:extLst>
            </c:dLbl>
            <c:dLbl>
              <c:idx val="2"/>
              <c:layout>
                <c:manualLayout>
                  <c:x val="-3.6311884669479606E-2"/>
                  <c:y val="-7.02228009259259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110 701,7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7511927517711815"/>
                      <c:h val="8.1970332487670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A84-46CE-BBD8-CA2E3002A8EC}"/>
                </c:ext>
              </c:extLst>
            </c:dLbl>
            <c:dLbl>
              <c:idx val="3"/>
              <c:layout>
                <c:manualLayout>
                  <c:x val="-3.5349966808431901E-2"/>
                  <c:y val="-1.26224288634198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104 400,5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005043907266145"/>
                      <c:h val="0.136101684130471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F22-4BBF-88FB-1F74207FD1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Лист1!$B$2:$B$4</c:f>
              <c:numCache>
                <c:formatCode>_-* #,##0.0_р_._-;\-* #,##0.0_р_._-;_-* "-"?_р_._-;_-@_-</c:formatCode>
                <c:ptCount val="3"/>
                <c:pt idx="0">
                  <c:v>98620.1</c:v>
                </c:pt>
                <c:pt idx="1">
                  <c:v>104421.5</c:v>
                </c:pt>
                <c:pt idx="2">
                  <c:v>110701.7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22-4BBF-88FB-1F74207FD1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Лист1!$C$2:$C$4</c:f>
              <c:numCache>
                <c:formatCode>_-* #,##0.0_р_._-;\-* #,##0.0_р_._-;_-* "-"?_р_._-;_-@_-</c:formatCode>
                <c:ptCount val="3"/>
                <c:pt idx="0">
                  <c:v>24199.5</c:v>
                </c:pt>
                <c:pt idx="1">
                  <c:v>26394.400000000001</c:v>
                </c:pt>
                <c:pt idx="2">
                  <c:v>27564.9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22-4BBF-88FB-1F74207FD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8"/>
        <c:shape val="cylinder"/>
        <c:axId val="304516008"/>
        <c:axId val="304516392"/>
        <c:axId val="0"/>
      </c:bar3DChart>
      <c:catAx>
        <c:axId val="304516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516392"/>
        <c:crosses val="autoZero"/>
        <c:auto val="0"/>
        <c:lblAlgn val="ctr"/>
        <c:lblOffset val="100"/>
        <c:noMultiLvlLbl val="0"/>
      </c:catAx>
      <c:valAx>
        <c:axId val="304516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516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46937051420328E-2"/>
          <c:y val="0.80964944621922341"/>
          <c:w val="0.7650187055276525"/>
          <c:h val="0.13484677481886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+mj-lt"/>
              </a:defRPr>
            </a:pPr>
            <a:r>
              <a:rPr lang="ru-RU" sz="1800" dirty="0" smtClean="0">
                <a:latin typeface="+mj-lt"/>
              </a:rPr>
              <a:t>98 620,1 тыс. рублей </a:t>
            </a:r>
            <a:endParaRPr lang="ru-RU" sz="1800" dirty="0">
              <a:latin typeface="+mj-lt"/>
            </a:endParaRPr>
          </a:p>
        </c:rich>
      </c:tx>
      <c:layout>
        <c:manualLayout>
          <c:xMode val="edge"/>
          <c:yMode val="edge"/>
          <c:x val="0.16527982695810561"/>
          <c:y val="0"/>
        </c:manualLayout>
      </c:layout>
      <c:overlay val="0"/>
    </c:title>
    <c:autoTitleDeleted val="0"/>
    <c:view3D>
      <c:rotX val="30"/>
      <c:rotY val="2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277803342224812E-4"/>
          <c:y val="7.3240676510198055E-2"/>
          <c:w val="0.57479973316272537"/>
          <c:h val="0.747315873464770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131-4397-8F8B-73637F859E9D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31-4397-8F8B-73637F859E9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131-4397-8F8B-73637F859E9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31-4397-8F8B-73637F859E9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131-4397-8F8B-73637F859E9D}"/>
              </c:ext>
            </c:extLst>
          </c:dPt>
          <c:dLbls>
            <c:dLbl>
              <c:idx val="0"/>
              <c:layout>
                <c:manualLayout>
                  <c:x val="-2.2014075157005313E-2"/>
                  <c:y val="0.1320482757883941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78,2 %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31-4397-8F8B-73637F859E9D}"/>
                </c:ext>
              </c:extLst>
            </c:dLbl>
            <c:dLbl>
              <c:idx val="1"/>
              <c:layout>
                <c:manualLayout>
                  <c:x val="2.3960380868082207E-2"/>
                  <c:y val="-6.80764464575689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31-4397-8F8B-73637F859E9D}"/>
                </c:ext>
              </c:extLst>
            </c:dLbl>
            <c:dLbl>
              <c:idx val="2"/>
              <c:layout>
                <c:manualLayout>
                  <c:x val="-1.8956834765508208E-2"/>
                  <c:y val="-4.16978249722245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31-4397-8F8B-73637F859E9D}"/>
                </c:ext>
              </c:extLst>
            </c:dLbl>
            <c:dLbl>
              <c:idx val="3"/>
              <c:layout>
                <c:manualLayout>
                  <c:x val="-1.0920815436934463E-2"/>
                  <c:y val="1.5227865139731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31-4397-8F8B-73637F859E9D}"/>
                </c:ext>
              </c:extLst>
            </c:dLbl>
            <c:dLbl>
              <c:idx val="4"/>
              <c:layout>
                <c:manualLayout>
                  <c:x val="5.4842374351771521E-2"/>
                  <c:y val="3.6740449534227844E-2"/>
                </c:manualLayout>
              </c:layout>
              <c:tx>
                <c:rich>
                  <a:bodyPr/>
                  <a:lstStyle/>
                  <a:p>
                    <a:pPr>
                      <a:defRPr sz="1700">
                        <a:latin typeface="Arial Black" pitchFamily="34" charset="0"/>
                      </a:defRPr>
                    </a:pPr>
                    <a:r>
                      <a:rPr lang="en-US" dirty="0" smtClean="0"/>
                      <a:t>3 %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31-4397-8F8B-73637F859E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 -77 104,1 тыс. руб.</c:v>
                </c:pt>
                <c:pt idx="1">
                  <c:v>Акцизы на нефтепродукты - 3 595,4 тыс. руб. </c:v>
                </c:pt>
                <c:pt idx="2">
                  <c:v>Земельный налог - 15 306,0 тыс. руб.  </c:v>
                </c:pt>
                <c:pt idx="3">
                  <c:v>Налог на имущество физических лиц - 2 614,6 тыс. руб.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0.78200000000000003</c:v>
                </c:pt>
                <c:pt idx="1">
                  <c:v>3.5999999999999997E-2</c:v>
                </c:pt>
                <c:pt idx="2">
                  <c:v>0.155</c:v>
                </c:pt>
                <c:pt idx="3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1-4397-8F8B-73637F859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54807422586520949"/>
          <c:y val="8.4584436417633829E-2"/>
          <c:w val="0.4504438752276867"/>
          <c:h val="0.79977726262712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7030A0"/>
                </a:solidFill>
              </a:rPr>
              <a:t>104 421,5 тыс. рублей</a:t>
            </a:r>
            <a:endParaRPr lang="ru-RU" sz="120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20334744023802195"/>
          <c:y val="7.7264652369902639E-2"/>
        </c:manualLayout>
      </c:layout>
      <c:overlay val="0"/>
    </c:title>
    <c:autoTitleDeleted val="0"/>
    <c:view3D>
      <c:rotX val="30"/>
      <c:rotY val="2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4469640252342988E-2"/>
          <c:w val="0.77611470195957732"/>
          <c:h val="0.92644040064531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D47-4EAC-9DA1-4E43CDA53FE1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D47-4EAC-9DA1-4E43CDA53FE1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D47-4EAC-9DA1-4E43CDA53FE1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D47-4EAC-9DA1-4E43CDA53FE1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D47-4EAC-9DA1-4E43CDA53FE1}"/>
              </c:ext>
            </c:extLst>
          </c:dPt>
          <c:dLbls>
            <c:dLbl>
              <c:idx val="0"/>
              <c:layout>
                <c:manualLayout>
                  <c:x val="0.21509964604493689"/>
                  <c:y val="0.17984394615881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58246574165321"/>
                      <c:h val="0.145829652996845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47-4EAC-9DA1-4E43CDA53FE1}"/>
                </c:ext>
              </c:extLst>
            </c:dLbl>
            <c:dLbl>
              <c:idx val="1"/>
              <c:layout>
                <c:manualLayout>
                  <c:x val="7.460911049553709E-2"/>
                  <c:y val="-9.0462986688578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47-4EAC-9DA1-4E43CDA53FE1}"/>
                </c:ext>
              </c:extLst>
            </c:dLbl>
            <c:dLbl>
              <c:idx val="2"/>
              <c:layout>
                <c:manualLayout>
                  <c:x val="7.4515107212475631E-2"/>
                  <c:y val="-2.2724718819651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88298963783724"/>
                      <c:h val="0.144348550545182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D47-4EAC-9DA1-4E43CDA53FE1}"/>
                </c:ext>
              </c:extLst>
            </c:dLbl>
            <c:dLbl>
              <c:idx val="3"/>
              <c:layout>
                <c:manualLayout>
                  <c:x val="-2.6968297937827037E-2"/>
                  <c:y val="9.1382718770980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47-4EAC-9DA1-4E43CDA53FE1}"/>
                </c:ext>
              </c:extLst>
            </c:dLbl>
            <c:dLbl>
              <c:idx val="4"/>
              <c:layout>
                <c:manualLayout>
                  <c:x val="1.2539755822304289E-3"/>
                  <c:y val="3.2195275225352087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6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D47-4EAC-9DA1-4E43CDA53F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Земельный налог </c:v>
                </c:pt>
                <c:pt idx="3">
                  <c:v>Налог на имущество физических лиц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0.79100000000000004</c:v>
                </c:pt>
                <c:pt idx="1">
                  <c:v>3.5999999999999997E-2</c:v>
                </c:pt>
                <c:pt idx="2">
                  <c:v>0.14799999999999999</c:v>
                </c:pt>
                <c:pt idx="3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47-4EAC-9DA1-4E43CDA53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baseline="0" dirty="0" smtClean="0">
                <a:solidFill>
                  <a:srgbClr val="7030A0"/>
                </a:solidFill>
              </a:rPr>
              <a:t>110 701,7 тыс. рублей</a:t>
            </a:r>
            <a:endParaRPr lang="ru-RU" sz="120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24802862027551054"/>
          <c:y val="0.10211988304093567"/>
        </c:manualLayout>
      </c:layout>
      <c:overlay val="0"/>
    </c:title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023448652240817E-2"/>
          <c:y val="0.12274524853801169"/>
          <c:w val="0.71702556482256652"/>
          <c:h val="0.851493421052631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B21-4CA6-A633-0DB47ACF3AD6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B21-4CA6-A633-0DB47ACF3AD6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B21-4CA6-A633-0DB47ACF3AD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B21-4CA6-A633-0DB47ACF3AD6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B21-4CA6-A633-0DB47ACF3AD6}"/>
              </c:ext>
            </c:extLst>
          </c:dPt>
          <c:dLbls>
            <c:dLbl>
              <c:idx val="0"/>
              <c:layout>
                <c:manualLayout>
                  <c:x val="0.26521751539328281"/>
                  <c:y val="0.136035270467836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11263223744172"/>
                      <c:h val="0.174324926900584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B21-4CA6-A633-0DB47ACF3AD6}"/>
                </c:ext>
              </c:extLst>
            </c:dLbl>
            <c:dLbl>
              <c:idx val="1"/>
              <c:layout>
                <c:manualLayout>
                  <c:x val="0.10940134111370582"/>
                  <c:y val="-1.8358483483483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21-4CA6-A633-0DB47ACF3AD6}"/>
                </c:ext>
              </c:extLst>
            </c:dLbl>
            <c:dLbl>
              <c:idx val="2"/>
              <c:layout>
                <c:manualLayout>
                  <c:x val="7.221686476372205E-2"/>
                  <c:y val="1.6962719298245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1-4CA6-A633-0DB47ACF3AD6}"/>
                </c:ext>
              </c:extLst>
            </c:dLbl>
            <c:dLbl>
              <c:idx val="3"/>
              <c:layout>
                <c:manualLayout>
                  <c:x val="-0.1709478122697041"/>
                  <c:y val="1.3840643274853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1-4CA6-A633-0DB47ACF3AD6}"/>
                </c:ext>
              </c:extLst>
            </c:dLbl>
            <c:dLbl>
              <c:idx val="4"/>
              <c:layout>
                <c:manualLayout>
                  <c:x val="1.5886850152905193E-3"/>
                  <c:y val="3.2921494839038348E-3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6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B21-4CA6-A633-0DB47ACF3A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Земельный налог</c:v>
                </c:pt>
                <c:pt idx="3">
                  <c:v>Налог на имущество физических лиц 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0.80100000000000005</c:v>
                </c:pt>
                <c:pt idx="1">
                  <c:v>3.4000000000000002E-2</c:v>
                </c:pt>
                <c:pt idx="2">
                  <c:v>0.14000000000000001</c:v>
                </c:pt>
                <c:pt idx="3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B21-4CA6-A633-0DB47ACF3A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8273362068965518"/>
          <c:y val="9.541457857868943E-2"/>
          <c:w val="0.79536982758620689"/>
          <c:h val="0.6784386212637398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elete val="1"/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Лист1!$B$2:$B$4</c:f>
              <c:numCache>
                <c:formatCode>_-* #,##0.0_р_._-;\-* #,##0.0_р_._-;_-* "-"?_р_._-;_-@_-</c:formatCode>
                <c:ptCount val="3"/>
                <c:pt idx="0">
                  <c:v>98620.1</c:v>
                </c:pt>
                <c:pt idx="1">
                  <c:v>104421.5</c:v>
                </c:pt>
                <c:pt idx="2">
                  <c:v>110701.7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75-4ADD-A6BE-289DDA3B9B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Лист1!$C$2:$C$4</c:f>
              <c:numCache>
                <c:formatCode>_-* #,##0.0_р_._-;\-* #,##0.0_р_._-;_-* "-"?_р_._-;_-@_-</c:formatCode>
                <c:ptCount val="3"/>
                <c:pt idx="0">
                  <c:v>24199.5</c:v>
                </c:pt>
                <c:pt idx="1">
                  <c:v>26394.400000000001</c:v>
                </c:pt>
                <c:pt idx="2">
                  <c:v>27564.9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75-4ADD-A6BE-289DDA3B9B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7"/>
        <c:gapDepth val="8"/>
        <c:shape val="box"/>
        <c:axId val="305346576"/>
        <c:axId val="304949536"/>
        <c:axId val="0"/>
      </c:bar3DChart>
      <c:catAx>
        <c:axId val="305346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49536"/>
        <c:crosses val="autoZero"/>
        <c:auto val="1"/>
        <c:lblAlgn val="ctr"/>
        <c:lblOffset val="100"/>
        <c:noMultiLvlLbl val="0"/>
      </c:catAx>
      <c:valAx>
        <c:axId val="30494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34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500" dirty="0" smtClean="0"/>
              <a:t>Доходы бюджета 2024-2026 годов</a:t>
            </a:r>
            <a:endParaRPr lang="ru-RU" sz="1500" dirty="0"/>
          </a:p>
        </c:rich>
      </c:tx>
      <c:layout>
        <c:manualLayout>
          <c:xMode val="edge"/>
          <c:yMode val="edge"/>
          <c:x val="0.10460271317829457"/>
          <c:y val="6.2966358024691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166448643410854"/>
          <c:y val="7.9429320987654317E-2"/>
          <c:w val="0.57667102713178298"/>
          <c:h val="0.893580330330330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C1-4BBF-80C5-40D18154DF5E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C1-4BBF-80C5-40D18154DF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C1-4BBF-80C5-40D18154DF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59.4</c:v>
                </c:pt>
                <c:pt idx="1">
                  <c:v>14.6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BC-4BCB-931D-3060F6E761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9C1-4BBF-80C5-40D18154DF5E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9C1-4BBF-80C5-40D18154DF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9C1-4BBF-80C5-40D18154DF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59.4</c:v>
                </c:pt>
                <c:pt idx="1">
                  <c:v>15</c:v>
                </c:pt>
                <c:pt idx="2">
                  <c:v>25.6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BC-4BCB-931D-3060F6E7611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6BD2-4021-B95C-B2606402312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6BD2-4021-B95C-B2606402312C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6BD2-4021-B95C-B2606402312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6BD2-4021-B95C-B2606402312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BD2-4021-B95C-B2606402312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6BD2-4021-B95C-B260640231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62.4</c:v>
                </c:pt>
                <c:pt idx="1">
                  <c:v>15.5</c:v>
                </c:pt>
                <c:pt idx="2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6BD2-4021-B95C-B26064023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5"/>
        <c:holeSize val="17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+mj-lt"/>
              </a:defRPr>
            </a:pPr>
            <a:r>
              <a:rPr lang="ru-RU" sz="1600" dirty="0" smtClean="0">
                <a:latin typeface="+mj-lt"/>
              </a:rPr>
              <a:t>24</a:t>
            </a:r>
            <a:r>
              <a:rPr lang="ru-RU" sz="1600" baseline="0" dirty="0" smtClean="0">
                <a:latin typeface="+mj-lt"/>
              </a:rPr>
              <a:t> 199,5 </a:t>
            </a:r>
            <a:r>
              <a:rPr lang="ru-RU" sz="1600" dirty="0" smtClean="0">
                <a:latin typeface="+mj-lt"/>
              </a:rPr>
              <a:t>тыс. рублей</a:t>
            </a:r>
            <a:endParaRPr lang="ru-RU" sz="1600" dirty="0">
              <a:latin typeface="+mj-lt"/>
            </a:endParaRPr>
          </a:p>
        </c:rich>
      </c:tx>
      <c:layout>
        <c:manualLayout>
          <c:xMode val="edge"/>
          <c:yMode val="edge"/>
          <c:x val="0.65226947764497567"/>
          <c:y val="7.6822788065843625E-2"/>
        </c:manualLayout>
      </c:layout>
      <c:overlay val="0"/>
    </c:title>
    <c:autoTitleDeleted val="0"/>
    <c:view3D>
      <c:rotX val="40"/>
      <c:rotY val="17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3344267374944665"/>
          <c:y val="0.18266237373737373"/>
          <c:w val="0.46655732625055335"/>
          <c:h val="0.602214869281045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131-4397-8F8B-73637F859E9D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31-4397-8F8B-73637F859E9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131-4397-8F8B-73637F859E9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31-4397-8F8B-73637F859E9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131-4397-8F8B-73637F859E9D}"/>
              </c:ext>
            </c:extLst>
          </c:dPt>
          <c:dPt>
            <c:idx val="5"/>
            <c:bubble3D val="0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2B5F-410A-9817-FB05AB71678D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B5F-410A-9817-FB05AB71678D}"/>
              </c:ext>
            </c:extLst>
          </c:dPt>
          <c:dLbls>
            <c:dLbl>
              <c:idx val="0"/>
              <c:layout>
                <c:manualLayout>
                  <c:x val="0.10353950364298714"/>
                  <c:y val="-0.161387527233115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31-4397-8F8B-73637F859E9D}"/>
                </c:ext>
              </c:extLst>
            </c:dLbl>
            <c:dLbl>
              <c:idx val="1"/>
              <c:layout>
                <c:manualLayout>
                  <c:x val="6.9402379326047259E-2"/>
                  <c:y val="0.102762118736383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992806551571484E-2"/>
                      <c:h val="7.10527777777777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131-4397-8F8B-73637F859E9D}"/>
                </c:ext>
              </c:extLst>
            </c:dLbl>
            <c:dLbl>
              <c:idx val="2"/>
              <c:layout>
                <c:manualLayout>
                  <c:x val="-8.0487249544626702E-2"/>
                  <c:y val="6.050190631808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78955468816879E-2"/>
                      <c:h val="7.27320788530465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131-4397-8F8B-73637F859E9D}"/>
                </c:ext>
              </c:extLst>
            </c:dLbl>
            <c:dLbl>
              <c:idx val="3"/>
              <c:layout>
                <c:manualLayout>
                  <c:x val="-7.5896402550091183E-2"/>
                  <c:y val="-0.10814705882352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31-4397-8F8B-73637F859E9D}"/>
                </c:ext>
              </c:extLst>
            </c:dLbl>
            <c:dLbl>
              <c:idx val="4"/>
              <c:layout>
                <c:manualLayout>
                  <c:x val="4.7423611111111007E-2"/>
                  <c:y val="-4.9658769063180827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5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31-4397-8F8B-73637F859E9D}"/>
                </c:ext>
              </c:extLst>
            </c:dLbl>
            <c:dLbl>
              <c:idx val="5"/>
              <c:layout>
                <c:manualLayout>
                  <c:x val="1.8458056662239826E-2"/>
                  <c:y val="2.5605555555555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5F-410A-9817-FB05AB71678D}"/>
                </c:ext>
              </c:extLst>
            </c:dLbl>
            <c:dLbl>
              <c:idx val="6"/>
              <c:layout>
                <c:manualLayout>
                  <c:x val="-4.5675188136343615E-2"/>
                  <c:y val="2.9171874999999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5F-410A-9817-FB05AB71678D}"/>
                </c:ext>
              </c:extLst>
            </c:dLbl>
            <c:dLbl>
              <c:idx val="7"/>
              <c:layout>
                <c:manualLayout>
                  <c:x val="-0.10665781319167773"/>
                  <c:y val="-3.058510101010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3D9-4329-BAB7-5340E38D09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Арендная плата за земельные участки - 9 100,0 тыс. руб.</c:v>
                </c:pt>
                <c:pt idx="1">
                  <c:v>Плата за негативное воздействие на окружающую среду  - 5 595,5 тыс. руб.</c:v>
                </c:pt>
                <c:pt idx="2">
                  <c:v>Арендная плата за муниципальное имущество -                  4 000,0 тыс. руб.</c:v>
                </c:pt>
                <c:pt idx="3">
                  <c:v>Плата за пользование жилыми помещениями -                4 400,0 тыс. руб.</c:v>
                </c:pt>
                <c:pt idx="4">
                  <c:v>Доходы от продажи материальных и нематериальных активов  - 369,0 тыс.руб.</c:v>
                </c:pt>
                <c:pt idx="5">
                  <c:v>Плата за размещение и эксплуатацию НТО,установку и эксплуатацию рекламных конструкций - 650,0 тыс. руб.</c:v>
                </c:pt>
                <c:pt idx="6">
                  <c:v>Прочие неналоговые доходы (в т.ч. штрафы) - 85,0 тыс. руб.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0.376</c:v>
                </c:pt>
                <c:pt idx="1">
                  <c:v>0.23100000000000001</c:v>
                </c:pt>
                <c:pt idx="2">
                  <c:v>0.16500000000000001</c:v>
                </c:pt>
                <c:pt idx="3">
                  <c:v>0.182</c:v>
                </c:pt>
                <c:pt idx="4">
                  <c:v>1.4999999999999999E-2</c:v>
                </c:pt>
                <c:pt idx="5">
                  <c:v>2.7E-2</c:v>
                </c:pt>
                <c:pt idx="6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1-4397-8F8B-73637F859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ayout>
        <c:manualLayout>
          <c:xMode val="edge"/>
          <c:yMode val="edge"/>
          <c:x val="0"/>
          <c:y val="0"/>
          <c:w val="0.58961168032786893"/>
          <c:h val="1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defRPr>
            </a:pP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26</a:t>
            </a:r>
            <a:r>
              <a:rPr lang="ru-RU" sz="140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 394,4 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тыс. рублей</a:t>
            </a:r>
            <a:endParaRPr lang="ru-RU" sz="14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4.0552991242316906E-2"/>
          <c:y val="2.8657525635186008E-2"/>
        </c:manualLayout>
      </c:layout>
      <c:overlay val="0"/>
    </c:title>
    <c:autoTitleDeleted val="0"/>
    <c:view3D>
      <c:rotX val="40"/>
      <c:rotY val="14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674495794488769"/>
          <c:y val="6.2893964871984842E-2"/>
          <c:w val="0.71832697976424831"/>
          <c:h val="0.930384777986941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0"/>
          <c:dPt>
            <c:idx val="0"/>
            <c:bubble3D val="0"/>
            <c:explosion val="18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B38-4BF5-B356-7FDCBD1AA567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B38-4BF5-B356-7FDCBD1AA567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1B38-4BF5-B356-7FDCBD1AA567}"/>
              </c:ext>
            </c:extLst>
          </c:dPt>
          <c:dPt>
            <c:idx val="3"/>
            <c:bubble3D val="0"/>
            <c:explosion val="9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B38-4BF5-B356-7FDCBD1AA56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1B38-4BF5-B356-7FDCBD1AA567}"/>
              </c:ext>
            </c:extLst>
          </c:dPt>
          <c:dPt>
            <c:idx val="5"/>
            <c:bubble3D val="0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1B38-4BF5-B356-7FDCBD1AA567}"/>
              </c:ext>
            </c:extLst>
          </c:dPt>
          <c:dPt>
            <c:idx val="6"/>
            <c:bubble3D val="0"/>
            <c:explosion val="22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1B38-4BF5-B356-7FDCBD1AA567}"/>
              </c:ext>
            </c:extLst>
          </c:dPt>
          <c:dLbls>
            <c:dLbl>
              <c:idx val="0"/>
              <c:layout>
                <c:manualLayout>
                  <c:x val="0.14096932165942394"/>
                  <c:y val="-0.29336386685951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38-4BF5-B356-7FDCBD1AA567}"/>
                </c:ext>
              </c:extLst>
            </c:dLbl>
            <c:dLbl>
              <c:idx val="1"/>
              <c:layout>
                <c:manualLayout>
                  <c:x val="0.15958792405430866"/>
                  <c:y val="0.10007644797371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38-4BF5-B356-7FDCBD1AA567}"/>
                </c:ext>
              </c:extLst>
            </c:dLbl>
            <c:dLbl>
              <c:idx val="2"/>
              <c:layout>
                <c:manualLayout>
                  <c:x val="-0.10845818180999621"/>
                  <c:y val="0.125650178790843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38-4BF5-B356-7FDCBD1AA567}"/>
                </c:ext>
              </c:extLst>
            </c:dLbl>
            <c:dLbl>
              <c:idx val="3"/>
              <c:layout>
                <c:manualLayout>
                  <c:x val="-0.17038820363385884"/>
                  <c:y val="-8.8848603711436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38-4BF5-B356-7FDCBD1AA567}"/>
                </c:ext>
              </c:extLst>
            </c:dLbl>
            <c:dLbl>
              <c:idx val="4"/>
              <c:layout>
                <c:manualLayout>
                  <c:x val="3.0069433423712714E-2"/>
                  <c:y val="-0.11115208123805391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3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38-4BF5-B356-7FDCBD1AA567}"/>
                </c:ext>
              </c:extLst>
            </c:dLbl>
            <c:dLbl>
              <c:idx val="5"/>
              <c:layout>
                <c:manualLayout>
                  <c:x val="4.233469183783025E-2"/>
                  <c:y val="-3.023709526619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B38-4BF5-B356-7FDCBD1AA567}"/>
                </c:ext>
              </c:extLst>
            </c:dLbl>
            <c:dLbl>
              <c:idx val="6"/>
              <c:layout>
                <c:manualLayout>
                  <c:x val="-2.1828364718501437E-3"/>
                  <c:y val="5.7762171076790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B38-4BF5-B356-7FDCBD1AA567}"/>
                </c:ext>
              </c:extLst>
            </c:dLbl>
            <c:dLbl>
              <c:idx val="7"/>
              <c:layout>
                <c:manualLayout>
                  <c:x val="-9.308873499257718E-2"/>
                  <c:y val="-0.171190567788880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3D3-4C5F-99FE-A82653D171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0.35599999999999998</c:v>
                </c:pt>
                <c:pt idx="1">
                  <c:v>0.28000000000000003</c:v>
                </c:pt>
                <c:pt idx="2">
                  <c:v>0.152</c:v>
                </c:pt>
                <c:pt idx="3">
                  <c:v>0.16700000000000001</c:v>
                </c:pt>
                <c:pt idx="4">
                  <c:v>1.4E-2</c:v>
                </c:pt>
                <c:pt idx="5">
                  <c:v>2.5999999999999999E-2</c:v>
                </c:pt>
                <c:pt idx="6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B38-4BF5-B356-7FDCBD1AA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0.72299</cdr:x>
      <cdr:y>0.00201</cdr:y>
    </cdr:from>
    <cdr:to>
      <cdr:x>1</cdr:x>
      <cdr:y>0.10295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18800" y="5624"/>
          <a:ext cx="1080000" cy="282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chemeClr val="accent2">
                  <a:lumMod val="50000"/>
                </a:schemeClr>
              </a:solidFill>
            </a:rPr>
            <a:t>2025 год</a:t>
          </a:r>
          <a:endParaRPr lang="ru-RU" sz="1600" b="1" dirty="0">
            <a:solidFill>
              <a:schemeClr val="accent2">
                <a:lumMod val="50000"/>
              </a:schemeClr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0.26509</cdr:x>
      <cdr:y>0.74267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90776" y="1870188"/>
          <a:ext cx="3023999" cy="64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53 109,5 тыс.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latin typeface="Arial Black" panose="020B0A04020102020204" pitchFamily="34" charset="0"/>
            </a:rPr>
            <a:t>175 103,1 тыс. рублей</a:t>
          </a:r>
        </a:p>
      </cdr:txBody>
    </cdr:sp>
  </cdr:relSizeAnchor>
  <cdr:relSizeAnchor xmlns:cdr="http://schemas.openxmlformats.org/drawingml/2006/chartDrawing">
    <cdr:from>
      <cdr:x>0.03954</cdr:x>
      <cdr:y>0.85776</cdr:y>
    </cdr:from>
    <cdr:to>
      <cdr:x>0.31278</cdr:x>
      <cdr:y>0.98115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7109" y="2160000"/>
          <a:ext cx="1085612" cy="31071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</a:t>
          </a:r>
          <a:endParaRPr lang="ru-RU" sz="1400" b="1" i="1" dirty="0">
            <a:solidFill>
              <a:schemeClr val="tx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0.25173</cdr:x>
      <cdr:y>0.74267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08000" y="1870183"/>
          <a:ext cx="2996283" cy="648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51 209,5 тыс.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latin typeface="Arial Black" panose="020B0A04020102020204" pitchFamily="34" charset="0"/>
            </a:rPr>
            <a:t>172 310,6 тыс. рублей</a:t>
          </a:r>
        </a:p>
      </cdr:txBody>
    </cdr:sp>
  </cdr:relSizeAnchor>
  <cdr:relSizeAnchor xmlns:cdr="http://schemas.openxmlformats.org/drawingml/2006/chartDrawing">
    <cdr:from>
      <cdr:x>0.03708</cdr:x>
      <cdr:y>0.85776</cdr:y>
    </cdr:from>
    <cdr:to>
      <cdr:x>0.30679</cdr:x>
      <cdr:y>0.98116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1140" y="2160000"/>
          <a:ext cx="1099414" cy="31074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chemeClr val="tx1"/>
              </a:solidFill>
              <a:latin typeface="Arial Black" panose="020B0A04020102020204" pitchFamily="34" charset="0"/>
            </a:rPr>
            <a:t>2026год</a:t>
          </a:r>
          <a:endParaRPr lang="ru-RU" sz="1400" b="1" i="1" dirty="0">
            <a:solidFill>
              <a:schemeClr val="tx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0.74442</cdr:x>
      <cdr:y>0</cdr:y>
    </cdr:from>
    <cdr:to>
      <cdr:x>1</cdr:x>
      <cdr:y>0.10094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08194" y="0"/>
          <a:ext cx="1101478" cy="276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accent2">
                  <a:lumMod val="50000"/>
                </a:schemeClr>
              </a:solidFill>
            </a:rPr>
            <a:t>2026 год</a:t>
          </a:r>
          <a:endParaRPr lang="ru-RU" sz="1600" b="1" dirty="0">
            <a:solidFill>
              <a:schemeClr val="accent2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0.4186</cdr:x>
      <cdr:y>0.80833</cdr:y>
    </cdr:from>
    <cdr:to>
      <cdr:x>0.62797</cdr:x>
      <cdr:y>0.875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28000" y="2619000"/>
          <a:ext cx="864280" cy="216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b="1" dirty="0" smtClean="0"/>
            <a:t>2026 год</a:t>
          </a:r>
          <a:endParaRPr lang="ru-RU" sz="900" b="1" dirty="0"/>
        </a:p>
      </cdr:txBody>
    </cdr:sp>
  </cdr:relSizeAnchor>
  <cdr:relSizeAnchor xmlns:cdr="http://schemas.openxmlformats.org/drawingml/2006/chartDrawing">
    <cdr:from>
      <cdr:x>0.41314</cdr:x>
      <cdr:y>0.69722</cdr:y>
    </cdr:from>
    <cdr:to>
      <cdr:x>0.58686</cdr:x>
      <cdr:y>0.76389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05435" y="2259000"/>
          <a:ext cx="717130" cy="216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 smtClean="0"/>
            <a:t>2025 год</a:t>
          </a:r>
          <a:endParaRPr lang="ru-RU" sz="900" b="1" dirty="0"/>
        </a:p>
      </cdr:txBody>
    </cdr:sp>
  </cdr:relSizeAnchor>
  <cdr:relSizeAnchor xmlns:cdr="http://schemas.openxmlformats.org/drawingml/2006/chartDrawing">
    <cdr:from>
      <cdr:x>0.39531</cdr:x>
      <cdr:y>0.58611</cdr:y>
    </cdr:from>
    <cdr:to>
      <cdr:x>0.60469</cdr:x>
      <cdr:y>0.65277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631860" y="1899000"/>
          <a:ext cx="864280" cy="2159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 smtClean="0"/>
            <a:t>2024 год</a:t>
          </a:r>
          <a:endParaRPr lang="ru-RU" sz="9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0.75437</cdr:x>
      <cdr:y>0</cdr:y>
    </cdr:from>
    <cdr:to>
      <cdr:x>1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51202" y="-4225534"/>
          <a:ext cx="1091183" cy="2919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/>
            <a:t>2025 год</a:t>
          </a:r>
          <a:endParaRPr lang="ru-RU" sz="1400" b="1" i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0.75437</cdr:x>
      <cdr:y>0</cdr:y>
    </cdr:from>
    <cdr:to>
      <cdr:x>1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46422" y="-4228701"/>
          <a:ext cx="1154748" cy="291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i="1" dirty="0" smtClean="0"/>
            <a:t>2026 год</a:t>
          </a:r>
          <a:endParaRPr lang="ru-RU" sz="1400" b="1" i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0.4434</cdr:x>
      <cdr:y>0.65447</cdr:y>
    </cdr:from>
    <cdr:to>
      <cdr:x>0.98113</cdr:x>
      <cdr:y>0.86527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84000" y="1909245"/>
          <a:ext cx="4104000" cy="614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600" b="1" dirty="0" smtClean="0"/>
            <a:t>115 645,0 тыс. рублей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0.20896</cdr:x>
      <cdr:y>0.00104</cdr:y>
    </cdr:from>
    <cdr:to>
      <cdr:x>0.59575</cdr:x>
      <cdr:y>0.10741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94775" y="3034"/>
          <a:ext cx="2952000" cy="3103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Arial Black" panose="020B0A04020102020204" pitchFamily="34" charset="0"/>
            </a:rPr>
            <a:t>169 658,4 тыс. рублей</a:t>
          </a:r>
          <a:endParaRPr lang="ru-RU" sz="16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0.0283</cdr:x>
      <cdr:y>0.85192</cdr:y>
    </cdr:from>
    <cdr:to>
      <cdr:x>0.22642</cdr:x>
      <cdr:y>0.97532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6000" y="2485245"/>
          <a:ext cx="1512000" cy="360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i="1" dirty="0" smtClean="0">
              <a:latin typeface="Arial Black" panose="020B0A04020102020204" pitchFamily="34" charset="0"/>
            </a:rPr>
            <a:t>2024 год</a:t>
          </a:r>
          <a:endParaRPr lang="ru-RU" sz="1800" b="1" i="1" dirty="0">
            <a:latin typeface="Arial Black" panose="020B0A040201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0.26509</cdr:x>
      <cdr:y>0.79136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5728" y="1992796"/>
          <a:ext cx="2954522" cy="525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121 993,6 тыс.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0.34475</cdr:x>
      <cdr:y>0</cdr:y>
    </cdr:from>
    <cdr:to>
      <cdr:x>0.93104</cdr:x>
      <cdr:y>0.13375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86000" y="0"/>
          <a:ext cx="2357025" cy="336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Arial Black" panose="020B0A04020102020204" pitchFamily="34" charset="0"/>
            </a:rPr>
            <a:t>175 103,1 тыс. рублей</a:t>
          </a:r>
          <a:endParaRPr lang="ru-RU" sz="13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0.00458</cdr:x>
      <cdr:y>0.84855</cdr:y>
    </cdr:from>
    <cdr:to>
      <cdr:x>0.27782</cdr:x>
      <cdr:y>0.97194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8423" y="2136796"/>
          <a:ext cx="1098493" cy="31072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2025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0.42333</cdr:x>
      <cdr:y>0.79136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25631" y="1992793"/>
          <a:ext cx="2350652" cy="525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121 101,1 тыс.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latin typeface="Arial Black" panose="020B0A04020102020204" pitchFamily="34" charset="0"/>
            </a:rPr>
            <a:t>172 310,6 тыс. рублей</a:t>
          </a:r>
          <a:endParaRPr lang="ru-RU" sz="13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2.49733E-7</cdr:x>
      <cdr:y>0.85192</cdr:y>
    </cdr:from>
    <cdr:to>
      <cdr:x>0.26971</cdr:x>
      <cdr:y>0.97532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" y="2145295"/>
          <a:ext cx="1080000" cy="31074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2026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0.17253</cdr:y>
    </cdr:from>
    <cdr:to>
      <cdr:x>0.46078</cdr:x>
      <cdr:y>0.3917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-933059" y="534166"/>
          <a:ext cx="3529684" cy="67852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400" b="1" dirty="0" smtClean="0"/>
            <a:t>54 013,4 тыс. рублей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0.01865</cdr:x>
      <cdr:y>0.87568</cdr:y>
    </cdr:from>
    <cdr:to>
      <cdr:x>0.16822</cdr:x>
      <cdr:y>0.98357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36943" y="2521883"/>
          <a:ext cx="1098493" cy="31072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2024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0.21863</cdr:x>
      <cdr:y>0.01042</cdr:y>
    </cdr:from>
    <cdr:to>
      <cdr:x>0.82662</cdr:x>
      <cdr:y>0.11816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674706" y="32266"/>
          <a:ext cx="4657304" cy="3335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Arial Black" panose="020B0A04020102020204" pitchFamily="34" charset="0"/>
            </a:rPr>
            <a:t>169 658,4 тыс. рублей</a:t>
          </a:r>
          <a:endParaRPr lang="ru-RU" sz="1600" b="1" dirty="0">
            <a:latin typeface="Arial Black" panose="020B0A040201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5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F78B94-2666-4ACF-880A-7B5F1C1211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658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5"/>
            <a:ext cx="5438140" cy="4466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E045990-8948-4CED-916A-D021F68E19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045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5001E7-71A1-4344-8695-74CEAD92971E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90077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C0E113-8A24-4269-AFE1-E186F32C8AEF}" type="slidenum">
              <a:rPr lang="ru-RU" altLang="ru-RU" smtClean="0"/>
              <a:pPr eaLnBrk="1" hangingPunct="1"/>
              <a:t>16</a:t>
            </a:fld>
            <a:endParaRPr lang="ru-RU" alt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42144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2A9F2E-18D7-4BB2-9E6B-7E84F373A5BA}" type="slidenum">
              <a:rPr lang="ru-RU" altLang="ru-RU" smtClean="0"/>
              <a:pPr eaLnBrk="1" hangingPunct="1"/>
              <a:t>17</a:t>
            </a:fld>
            <a:endParaRPr lang="ru-RU" altLang="ru-R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7461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405FA2-9E66-4F91-B059-76BAA91811EE}" type="slidenum">
              <a:rPr lang="ru-RU" altLang="ru-RU" smtClean="0"/>
              <a:pPr eaLnBrk="1" hangingPunct="1"/>
              <a:t>18</a:t>
            </a:fld>
            <a:endParaRPr lang="ru-RU" alt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7273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5A3BAF-5B34-4E3D-A0C3-02A09EF334A5}" type="slidenum">
              <a:rPr lang="ru-RU" altLang="ru-RU" smtClean="0"/>
              <a:pPr eaLnBrk="1" hangingPunct="1"/>
              <a:t>19</a:t>
            </a:fld>
            <a:endParaRPr lang="ru-RU" alt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522416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D1F039-9B39-4B19-8E9E-67B0AD674E38}" type="slidenum">
              <a:rPr lang="ru-RU" altLang="ru-RU" smtClean="0"/>
              <a:pPr eaLnBrk="1" hangingPunct="1"/>
              <a:t>20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49937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D1F039-9B39-4B19-8E9E-67B0AD674E38}" type="slidenum">
              <a:rPr lang="ru-RU" altLang="ru-RU" smtClean="0"/>
              <a:pPr eaLnBrk="1" hangingPunct="1"/>
              <a:t>21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61160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592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65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64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07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642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33F85E-0C03-45BF-BDBD-8E8279BB48FA}" type="slidenum">
              <a:rPr lang="ru-RU" altLang="ru-RU" smtClean="0"/>
              <a:pPr eaLnBrk="1" hangingPunct="1"/>
              <a:t>11</a:t>
            </a:fld>
            <a:endParaRPr lang="ru-RU" alt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7311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B6E991-C4CE-422B-9B00-78EBB03F4221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87243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1AE63A-F917-4B6B-8EB3-E30263652A9F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30346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38E559-B402-4A87-AD88-AF90340D6AA8}" type="slidenum">
              <a:rPr lang="ru-RU" altLang="ru-RU" smtClean="0"/>
              <a:pPr eaLnBrk="1" hangingPunct="1"/>
              <a:t>14</a:t>
            </a:fld>
            <a:endParaRPr lang="ru-RU" alt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88252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F92F5D-D40D-4610-8FAE-E6C15452E442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4420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43038" y="2971800"/>
            <a:ext cx="7313612" cy="99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4191000"/>
            <a:ext cx="7313612" cy="1447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17E3B-4F1C-4DCB-A669-05BBA1EC66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70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83177-5489-48FB-A19F-D4CEC8A311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81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18272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3340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2E1F4-DD4D-443D-B751-E83C5BB6EE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33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89D77-6A82-4F8C-AC71-AF8B51EE83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03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14CC4-F340-4006-AFAE-D06F0EB424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65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507A6-08F7-4E17-9414-14DA323137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798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80013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B1EA6-A966-4B3F-9A15-DDE536B2B5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2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0DAD6-713F-4D73-A1DA-A02ECC5F3F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2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38F02-515C-44EC-BAE5-5B59A95EAF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4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2AC2D-CC84-4D01-8EE8-1265B617FD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02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2E242-8EFE-496E-977E-16941152FE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41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49093-61FE-4139-B923-F434B6719E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16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74638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3136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3038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E12F5E-A030-4408-A0FA-97D90E5A16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alphaModFix amt="4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000" y="1845000"/>
            <a:ext cx="8280000" cy="2952225"/>
          </a:xfrm>
        </p:spPr>
        <p:txBody>
          <a:bodyPr/>
          <a:lstStyle/>
          <a:p>
            <a:pPr algn="ctr" eaLnBrk="1" hangingPunct="1"/>
            <a:r>
              <a:rPr lang="ru-RU" altLang="ru-RU" sz="3200" b="1" dirty="0" smtClean="0">
                <a:latin typeface="Arial Black" panose="020B0A04020102020204" pitchFamily="34" charset="0"/>
              </a:rPr>
              <a:t>ПРОЕКТ БЮДЖЕТА</a:t>
            </a:r>
            <a:endParaRPr lang="ru-RU" altLang="ru-RU" sz="3200" dirty="0" smtClean="0">
              <a:latin typeface="Arial Black" panose="020B0A04020102020204" pitchFamily="34" charset="0"/>
            </a:endParaRPr>
          </a:p>
          <a:p>
            <a:pPr algn="ctr" eaLnBrk="1" hangingPunct="1"/>
            <a:r>
              <a:rPr lang="ru-RU" altLang="ru-RU" sz="2500" b="1" dirty="0" smtClean="0">
                <a:latin typeface="Arial Black" panose="020B0A04020102020204" pitchFamily="34" charset="0"/>
              </a:rPr>
              <a:t>МУНИЦИПАЛЬНОГО ОБРАЗОВАНИЯ «СВЕТОГОРСКОЕ ГОРОДСКОЕ ПОСЕЛЕНИЕ» ВЫБОРГСКОГО РАЙОНА ЛЕНИНГРАДСКОЙ ОБЛАСТИ НА 202</a:t>
            </a:r>
            <a:r>
              <a:rPr lang="en-US" altLang="ru-RU" sz="2500" b="1" dirty="0" smtClean="0">
                <a:latin typeface="Arial Black" panose="020B0A04020102020204" pitchFamily="34" charset="0"/>
              </a:rPr>
              <a:t>4</a:t>
            </a:r>
            <a:r>
              <a:rPr lang="ru-RU" altLang="ru-RU" sz="2500" b="1" dirty="0" smtClean="0">
                <a:latin typeface="Arial Black" panose="020B0A04020102020204" pitchFamily="34" charset="0"/>
              </a:rPr>
              <a:t> ГОД И ПЛАНОВЫЙ ПЕРИОД 202</a:t>
            </a:r>
            <a:r>
              <a:rPr lang="en-US" altLang="ru-RU" sz="2500" b="1" dirty="0" smtClean="0">
                <a:latin typeface="Arial Black" panose="020B0A04020102020204" pitchFamily="34" charset="0"/>
              </a:rPr>
              <a:t>5</a:t>
            </a:r>
            <a:r>
              <a:rPr lang="ru-RU" altLang="ru-RU" sz="2500" b="1" dirty="0" smtClean="0">
                <a:latin typeface="Arial Black" panose="020B0A04020102020204" pitchFamily="34" charset="0"/>
              </a:rPr>
              <a:t> И 202</a:t>
            </a:r>
            <a:r>
              <a:rPr lang="en-US" altLang="ru-RU" sz="2500" b="1" dirty="0" smtClean="0">
                <a:latin typeface="Arial Black" panose="020B0A04020102020204" pitchFamily="34" charset="0"/>
              </a:rPr>
              <a:t>6</a:t>
            </a:r>
            <a:r>
              <a:rPr lang="ru-RU" altLang="ru-RU" sz="2500" b="1" smtClean="0">
                <a:latin typeface="Arial Black" panose="020B0A04020102020204" pitchFamily="34" charset="0"/>
              </a:rPr>
              <a:t> </a:t>
            </a:r>
            <a:r>
              <a:rPr lang="ru-RU" altLang="ru-RU" sz="2500" b="1" smtClean="0">
                <a:latin typeface="Arial Black" panose="020B0A04020102020204" pitchFamily="34" charset="0"/>
              </a:rPr>
              <a:t>ГОДОВ</a:t>
            </a:r>
            <a:endParaRPr lang="ru-RU" altLang="ru-RU" sz="2500" b="1" dirty="0" smtClean="0">
              <a:latin typeface="Arial Black" panose="020B0A04020102020204" pitchFamily="34" charset="0"/>
            </a:endParaRPr>
          </a:p>
          <a:p>
            <a:pPr algn="ctr" eaLnBrk="1" hangingPunct="1"/>
            <a:endParaRPr lang="ru-RU" altLang="ru-RU" sz="2500" b="1" dirty="0">
              <a:latin typeface="Arial Black" panose="020B0A04020102020204" pitchFamily="34" charset="0"/>
            </a:endParaRPr>
          </a:p>
        </p:txBody>
      </p:sp>
      <p:pic>
        <p:nvPicPr>
          <p:cNvPr id="11268" name="Picture 4" descr="\\admfs\doc\Мягкова О\от Коноваловой О\фото для презент\герб3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0" y="202031"/>
            <a:ext cx="1254441" cy="1151851"/>
          </a:xfrm>
          <a:prstGeom prst="rect">
            <a:avLst/>
          </a:prstGeom>
          <a:noFill/>
          <a:extLst/>
        </p:spPr>
      </p:pic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40000" y="6134290"/>
            <a:ext cx="8655799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smtClean="0">
                <a:solidFill>
                  <a:srgbClr val="000000"/>
                </a:solidFill>
              </a:rPr>
              <a:t>2</a:t>
            </a:r>
            <a:r>
              <a:rPr lang="en-US" altLang="ru-RU" dirty="0" smtClean="0">
                <a:solidFill>
                  <a:srgbClr val="000000"/>
                </a:solidFill>
              </a:rPr>
              <a:t>8</a:t>
            </a:r>
            <a:r>
              <a:rPr lang="ru-RU" altLang="ru-RU" dirty="0" smtClean="0">
                <a:solidFill>
                  <a:srgbClr val="000000"/>
                </a:solidFill>
              </a:rPr>
              <a:t>.11.202</a:t>
            </a:r>
            <a:r>
              <a:rPr lang="en-US" altLang="ru-RU" dirty="0" smtClean="0">
                <a:solidFill>
                  <a:srgbClr val="000000"/>
                </a:solidFill>
              </a:rPr>
              <a:t>3</a:t>
            </a:r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48048" y="5733000"/>
            <a:ext cx="3065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dirty="0">
                <a:latin typeface="Arial Black" panose="020B0A04020102020204" pitchFamily="34" charset="0"/>
              </a:rPr>
              <a:t>Публичные слушания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Grp="1" noChangeArrowheads="1"/>
          </p:cNvSpPr>
          <p:nvPr>
            <p:ph type="title"/>
          </p:nvPr>
        </p:nvSpPr>
        <p:spPr>
          <a:xfrm>
            <a:off x="900000" y="189000"/>
            <a:ext cx="7667625" cy="360601"/>
          </a:xfrm>
          <a:noFill/>
        </p:spPr>
        <p:txBody>
          <a:bodyPr/>
          <a:lstStyle/>
          <a:p>
            <a:pPr algn="ctr" eaLnBrk="1" hangingPunct="1"/>
            <a:r>
              <a:rPr lang="ru-RU" altLang="ru-RU" sz="1800" b="1" dirty="0" smtClean="0"/>
              <a:t>РАСХОДЫ ПО МУНИЦИПАЛЬНЫМ ПРОГРАММАМ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530950"/>
              </p:ext>
            </p:extLst>
          </p:nvPr>
        </p:nvGraphicFramePr>
        <p:xfrm>
          <a:off x="108000" y="549601"/>
          <a:ext cx="8899985" cy="61193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8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7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7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6303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  <a:p>
                      <a:pPr algn="ctr"/>
                      <a:r>
                        <a:rPr lang="ru-RU" dirty="0" smtClean="0">
                          <a:ln>
                            <a:solidFill>
                              <a:srgbClr val="002060"/>
                            </a:solidFill>
                          </a:ln>
                        </a:rPr>
                        <a:t>Наименование программы</a:t>
                      </a:r>
                      <a:endParaRPr lang="ru-RU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n>
                            <a:solidFill>
                              <a:srgbClr val="002060"/>
                            </a:solidFill>
                          </a:ln>
                        </a:rPr>
                        <a:t>2024 год</a:t>
                      </a:r>
                      <a:endParaRPr lang="ru-RU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n>
                            <a:solidFill>
                              <a:srgbClr val="002060"/>
                            </a:solidFill>
                          </a:ln>
                        </a:rPr>
                        <a:t>2025 год</a:t>
                      </a:r>
                      <a:endParaRPr lang="ru-RU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n>
                            <a:solidFill>
                              <a:srgbClr val="002060"/>
                            </a:solidFill>
                          </a:ln>
                        </a:rPr>
                        <a:t>2026 год</a:t>
                      </a:r>
                      <a:endParaRPr lang="ru-RU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41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«Основные направления осуществления управленческой деятельности и развития муниципальной службы в муниципальном образовании «Светогорское городское поселение» Выборгского района Ленинградской области»</a:t>
                      </a:r>
                      <a:endParaRPr lang="ru-RU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0,7%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0,7%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0,7%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3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«Развитие форм местного самоуправления и социальной активности населения на территории</a:t>
                      </a:r>
                      <a:br>
                        <a:rPr lang="ru-RU" sz="1200" dirty="0" smtClean="0"/>
                      </a:br>
                      <a:r>
                        <a:rPr lang="ru-RU" sz="1200" dirty="0" smtClean="0"/>
                        <a:t> МО «Светогорское городское поселение»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0,8</a:t>
                      </a:r>
                      <a:r>
                        <a:rPr lang="ru-RU" baseline="0" dirty="0" smtClean="0"/>
                        <a:t>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0,8%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0,8%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36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«Безопасность МО «Светогорское городское поселение»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3,6%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3,5%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2,0%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87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«Развитие малого, среднего предпринимательства и потребительского рынка»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0,01%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0,03%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0,03%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63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«Формирование городской среды и обеспечение качественным жильём граждан на территории</a:t>
                      </a:r>
                      <a:br>
                        <a:rPr lang="ru-RU" sz="1200" dirty="0" smtClean="0"/>
                      </a:br>
                      <a:r>
                        <a:rPr lang="ru-RU" sz="1200" dirty="0" smtClean="0"/>
                        <a:t>МО «Светогорское городское поселение»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30,9%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34,9%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36,9%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63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«Развитие культуры, физической культуры и массового спорта, молодёжной политики</a:t>
                      </a:r>
                      <a:br>
                        <a:rPr lang="ru-RU" sz="1200" dirty="0" smtClean="0"/>
                      </a:br>
                      <a:r>
                        <a:rPr lang="ru-RU" sz="1200" dirty="0" smtClean="0"/>
                        <a:t>МО «Светогорское городское поселение»»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28,5%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27,1%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27,5%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8765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Управление и распоряжение муниципальным имуществом МО «Светогорское городское поселение</a:t>
                      </a:r>
                      <a:endParaRPr lang="ru-RU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3,6</a:t>
                      </a:r>
                      <a:r>
                        <a:rPr lang="ru-RU" dirty="0" smtClean="0"/>
                        <a:t>%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2,7</a:t>
                      </a:r>
                      <a:r>
                        <a:rPr lang="ru-RU" dirty="0" smtClean="0"/>
                        <a:t>%</a:t>
                      </a:r>
                      <a:endParaRPr lang="ru-RU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2,5</a:t>
                      </a:r>
                      <a:r>
                        <a:rPr lang="ru-RU" dirty="0" smtClean="0"/>
                        <a:t>%</a:t>
                      </a:r>
                      <a:endParaRPr lang="ru-RU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82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75" name="Rectangle 48"/>
          <p:cNvSpPr>
            <a:spLocks noGrp="1" noChangeArrowheads="1"/>
          </p:cNvSpPr>
          <p:nvPr>
            <p:ph type="title"/>
          </p:nvPr>
        </p:nvSpPr>
        <p:spPr>
          <a:xfrm>
            <a:off x="756000" y="328983"/>
            <a:ext cx="8136000" cy="1012017"/>
          </a:xfrm>
        </p:spPr>
        <p:txBody>
          <a:bodyPr/>
          <a:lstStyle/>
          <a:p>
            <a:pPr algn="ctr" eaLnBrk="1" hangingPunct="1"/>
            <a:r>
              <a:rPr lang="ru-RU" altLang="ru-RU" sz="1600" b="1" i="1" dirty="0" smtClean="0">
                <a:solidFill>
                  <a:srgbClr val="000000"/>
                </a:solidFill>
              </a:rPr>
              <a:t>Муниципальная программа «Основные направления осуществления управленческой деятельности и развития муниципальной службы </a:t>
            </a:r>
            <a:br>
              <a:rPr lang="ru-RU" altLang="ru-RU" sz="1600" b="1" i="1" dirty="0" smtClean="0">
                <a:solidFill>
                  <a:srgbClr val="000000"/>
                </a:solidFill>
              </a:rPr>
            </a:br>
            <a:r>
              <a:rPr lang="ru-RU" altLang="ru-RU" sz="1600" b="1" i="1" dirty="0" smtClean="0">
                <a:solidFill>
                  <a:srgbClr val="000000"/>
                </a:solidFill>
              </a:rPr>
              <a:t>в муниципальном образовании «Светогорское городское поселение» Выборгского района Ленинградской области»</a:t>
            </a:r>
          </a:p>
        </p:txBody>
      </p:sp>
      <p:sp>
        <p:nvSpPr>
          <p:cNvPr id="12" name="Прямоугольник 44"/>
          <p:cNvSpPr>
            <a:spLocks noChangeArrowheads="1"/>
          </p:cNvSpPr>
          <p:nvPr/>
        </p:nvSpPr>
        <p:spPr bwMode="auto">
          <a:xfrm>
            <a:off x="2555999" y="1751552"/>
            <a:ext cx="61200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ru-RU" sz="1600" i="1" dirty="0" smtClean="0"/>
              <a:t>мероприятия, направленные на </a:t>
            </a:r>
            <a:r>
              <a:rPr lang="ru-RU" sz="1600" i="1" dirty="0"/>
              <a:t>развитие профессиональных компетенций муниципальных служащих (обучение, обеспечение муниципальных служащих справочной, нормативной, аналитической, методической, </a:t>
            </a:r>
            <a:r>
              <a:rPr lang="ru-RU" sz="1600" i="1" dirty="0" smtClean="0"/>
              <a:t>правовой информацией) 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(2024-2026 гг.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 </a:t>
            </a:r>
            <a:r>
              <a:rPr lang="ru-RU" altLang="ru-RU" sz="1600" b="1" i="1" dirty="0">
                <a:solidFill>
                  <a:srgbClr val="000000"/>
                </a:solidFill>
              </a:rPr>
              <a:t>– 135 тыс. рублей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)</a:t>
            </a:r>
            <a:endParaRPr lang="ru-RU" altLang="ru-RU" sz="1600" i="1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 44"/>
          <p:cNvSpPr>
            <a:spLocks noChangeArrowheads="1"/>
          </p:cNvSpPr>
          <p:nvPr/>
        </p:nvSpPr>
        <p:spPr bwMode="auto">
          <a:xfrm>
            <a:off x="2576596" y="3516321"/>
            <a:ext cx="60994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>
                <a:solidFill>
                  <a:srgbClr val="000000"/>
                </a:solidFill>
              </a:rPr>
              <a:t> мероприятия</a:t>
            </a:r>
            <a:r>
              <a:rPr lang="ru-RU" altLang="ru-RU" sz="1600" i="1" dirty="0">
                <a:solidFill>
                  <a:srgbClr val="000000"/>
                </a:solidFill>
              </a:rPr>
              <a:t>, направленные на сохранение здоровья муниципальных служащих (2024-2026 гг.</a:t>
            </a:r>
            <a:r>
              <a:rPr lang="ru-RU" altLang="ru-RU" sz="1600" b="1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– 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100,0 тыс. рублей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5" name="Прямоугольник 44"/>
          <p:cNvSpPr>
            <a:spLocks noChangeArrowheads="1"/>
          </p:cNvSpPr>
          <p:nvPr/>
        </p:nvSpPr>
        <p:spPr bwMode="auto">
          <a:xfrm>
            <a:off x="756000" y="4673130"/>
            <a:ext cx="78127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>
                <a:solidFill>
                  <a:srgbClr val="000000"/>
                </a:solidFill>
              </a:rPr>
              <a:t> материально-техническое обеспечение муниципальной </a:t>
            </a:r>
            <a:r>
              <a:rPr lang="ru-RU" altLang="ru-RU" sz="1600" i="1" dirty="0">
                <a:solidFill>
                  <a:srgbClr val="000000"/>
                </a:solidFill>
              </a:rPr>
              <a:t>службы и создание оптимальных условий для результативной и высокоэффективной служебной деятельности персонала (закупка компьютерного оборудования и комплектующих, расходных материалов, содержание оборудование) (2024-2026 гг. </a:t>
            </a:r>
            <a:r>
              <a:rPr lang="ru-RU" altLang="ru-RU" sz="1600" b="1" i="1" dirty="0">
                <a:solidFill>
                  <a:srgbClr val="000000"/>
                </a:solidFill>
              </a:rPr>
              <a:t>– 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904,0 тыс. рублей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buFont typeface="Wingdings" pitchFamily="2" charset="2"/>
              <a:buChar char="§"/>
            </a:pPr>
            <a:endParaRPr lang="ru-RU" altLang="ru-RU" sz="1600" i="1" dirty="0">
              <a:solidFill>
                <a:srgbClr val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4000" y="2001759"/>
            <a:ext cx="1987183" cy="19184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r>
              <a:rPr lang="ru-RU" sz="1600" b="1" dirty="0" smtClean="0">
                <a:solidFill>
                  <a:srgbClr val="7030A0"/>
                </a:solidFill>
              </a:rPr>
              <a:t>2026 г.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1 139,0 тыс. </a:t>
            </a:r>
            <a:r>
              <a:rPr lang="ru-RU" altLang="ru-RU" sz="1600" b="1" i="1" dirty="0" smtClean="0"/>
              <a:t>рублей</a:t>
            </a:r>
            <a:endParaRPr lang="ru-RU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9" name="Rectangle 48"/>
          <p:cNvSpPr>
            <a:spLocks noGrp="1" noChangeArrowheads="1"/>
          </p:cNvSpPr>
          <p:nvPr>
            <p:ph type="title"/>
          </p:nvPr>
        </p:nvSpPr>
        <p:spPr>
          <a:xfrm>
            <a:off x="972000" y="333000"/>
            <a:ext cx="7789413" cy="1080000"/>
          </a:xfrm>
        </p:spPr>
        <p:txBody>
          <a:bodyPr/>
          <a:lstStyle/>
          <a:p>
            <a:pPr algn="ctr" eaLnBrk="1" hangingPunct="1"/>
            <a:r>
              <a:rPr lang="ru-RU" altLang="ru-RU" sz="1600" b="1" i="1" dirty="0" smtClean="0">
                <a:solidFill>
                  <a:srgbClr val="000000"/>
                </a:solidFill>
              </a:rPr>
              <a:t>Муниципальная программа «Развитие форм местного самоуправления и социальной активности населения на территории </a:t>
            </a:r>
            <a:br>
              <a:rPr lang="ru-RU" altLang="ru-RU" sz="1600" b="1" i="1" dirty="0" smtClean="0">
                <a:solidFill>
                  <a:srgbClr val="000000"/>
                </a:solidFill>
              </a:rPr>
            </a:br>
            <a:r>
              <a:rPr lang="ru-RU" altLang="ru-RU" sz="16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2300" name="Прямоугольник 44"/>
          <p:cNvSpPr>
            <a:spLocks noChangeArrowheads="1"/>
          </p:cNvSpPr>
          <p:nvPr/>
        </p:nvSpPr>
        <p:spPr bwMode="auto">
          <a:xfrm>
            <a:off x="2772000" y="1485000"/>
            <a:ext cx="59894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sz="1400" i="1" dirty="0"/>
              <a:t>нормативное, информационное обеспечения деятельности органов местного самоуправления и участия населения в осуществлении местного самоуправления (газета «Вуокса</a:t>
            </a:r>
            <a:r>
              <a:rPr lang="ru-RU" sz="1400" i="1" dirty="0" smtClean="0"/>
              <a:t>»)</a:t>
            </a:r>
            <a:br>
              <a:rPr lang="ru-RU" sz="1400" i="1" dirty="0" smtClean="0"/>
            </a:br>
            <a:r>
              <a:rPr lang="ru-RU" altLang="ru-RU" sz="1400" i="1" dirty="0" smtClean="0">
                <a:solidFill>
                  <a:srgbClr val="000000"/>
                </a:solidFill>
              </a:rPr>
              <a:t>(2024 – 2026гг. 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1 000,0 тыс. рублей)</a:t>
            </a:r>
            <a:endParaRPr lang="ru-RU" altLang="ru-RU" sz="1400" i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44"/>
          <p:cNvSpPr>
            <a:spLocks noChangeArrowheads="1"/>
          </p:cNvSpPr>
          <p:nvPr/>
        </p:nvSpPr>
        <p:spPr bwMode="auto">
          <a:xfrm>
            <a:off x="2772000" y="2637000"/>
            <a:ext cx="59894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>
                <a:solidFill>
                  <a:srgbClr val="000000"/>
                </a:solidFill>
              </a:rPr>
              <a:t>популяризация </a:t>
            </a:r>
            <a:r>
              <a:rPr lang="ru-RU" altLang="ru-RU" sz="1400" i="1" dirty="0">
                <a:solidFill>
                  <a:srgbClr val="000000"/>
                </a:solidFill>
              </a:rPr>
              <a:t>местного самоуправления, государственных символов, стимулирование социальной активности, достижений граждан, коллективов учреждений, организаций, общественных организаций и объединений, добившихся значительных успехов в трудовой деятельности и общественной работе, внесших значительный вклад в развитие местного самоуправления (открытки, цветы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,) </a:t>
            </a:r>
            <a:r>
              <a:rPr lang="ru-RU" altLang="ru-RU" sz="1400" i="1" dirty="0">
                <a:solidFill>
                  <a:srgbClr val="000000"/>
                </a:solidFill>
              </a:rPr>
              <a:t>(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2024 г. –154,2</a:t>
            </a:r>
            <a:r>
              <a:rPr lang="ru-RU" altLang="ru-RU" sz="1400" b="1" i="1" dirty="0">
                <a:solidFill>
                  <a:srgbClr val="000000"/>
                </a:solidFill>
              </a:rPr>
              <a:t> тыс.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рублей;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 2025 г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125,4,0 тыс. рублей;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2026 г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132,0 </a:t>
            </a:r>
            <a:r>
              <a:rPr lang="ru-RU" altLang="ru-RU" sz="1400" b="1" i="1" dirty="0">
                <a:solidFill>
                  <a:srgbClr val="000000"/>
                </a:solidFill>
              </a:rPr>
              <a:t>тыс. рублей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)</a:t>
            </a:r>
            <a:endParaRPr lang="ru-RU" altLang="ru-RU" sz="1400" i="1" dirty="0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7511" y="1813762"/>
            <a:ext cx="2029721" cy="11112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1 370,8 тыс. </a:t>
            </a:r>
            <a:r>
              <a:rPr lang="ru-RU" alt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1677" y="3467757"/>
            <a:ext cx="2016000" cy="10839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r>
              <a:rPr lang="ru-RU" sz="1600" b="1" dirty="0" smtClean="0">
                <a:solidFill>
                  <a:srgbClr val="7030A0"/>
                </a:solidFill>
              </a:rPr>
              <a:t>2026 </a:t>
            </a:r>
            <a:r>
              <a:rPr lang="ru-RU" sz="1600" b="1" dirty="0">
                <a:solidFill>
                  <a:srgbClr val="7030A0"/>
                </a:solidFill>
              </a:rPr>
              <a:t>г. </a:t>
            </a:r>
            <a:r>
              <a:rPr lang="ru-RU" sz="1600" b="1" dirty="0">
                <a:solidFill>
                  <a:schemeClr val="tx1"/>
                </a:solidFill>
              </a:rPr>
              <a:t>– 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1 342,0 </a:t>
            </a:r>
            <a:r>
              <a:rPr lang="ru-RU" sz="1600" b="1" dirty="0">
                <a:solidFill>
                  <a:schemeClr val="tx1"/>
                </a:solidFill>
              </a:rPr>
              <a:t>тыс. </a:t>
            </a:r>
            <a:r>
              <a:rPr lang="ru-RU" altLang="ru-RU" sz="1600" b="1" i="1" dirty="0"/>
              <a:t>рублей</a:t>
            </a:r>
            <a:endParaRPr lang="ru-RU" sz="1600" i="1" dirty="0"/>
          </a:p>
        </p:txBody>
      </p:sp>
      <p:sp>
        <p:nvSpPr>
          <p:cNvPr id="13" name="Прямоугольник 44"/>
          <p:cNvSpPr>
            <a:spLocks noChangeArrowheads="1"/>
          </p:cNvSpPr>
          <p:nvPr/>
        </p:nvSpPr>
        <p:spPr bwMode="auto">
          <a:xfrm>
            <a:off x="2447232" y="4585625"/>
            <a:ext cx="6314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 </a:t>
            </a:r>
            <a:r>
              <a:rPr lang="ru-RU" altLang="ru-RU" sz="1400" i="1" dirty="0" smtClean="0"/>
              <a:t>софинансирование мероприятия по реализации областного закона от 15 января 2018 года № 3-оз </a:t>
            </a:r>
            <a:r>
              <a:rPr lang="ru-RU" altLang="ru-RU" sz="1400" i="1" dirty="0">
                <a:solidFill>
                  <a:srgbClr val="000000"/>
                </a:solidFill>
              </a:rPr>
              <a:t>(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2024 </a:t>
            </a:r>
            <a:r>
              <a:rPr lang="ru-RU" altLang="ru-RU" sz="1400" i="1" dirty="0">
                <a:solidFill>
                  <a:srgbClr val="000000"/>
                </a:solidFill>
              </a:rPr>
              <a:t>–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2025гг. 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201,9 тыс. рублей; </a:t>
            </a:r>
            <a:r>
              <a:rPr lang="ru-RU" altLang="ru-RU" sz="1400" i="1" dirty="0">
                <a:solidFill>
                  <a:srgbClr val="000000"/>
                </a:solidFill>
              </a:rPr>
              <a:t>2026 г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.</a:t>
            </a:r>
            <a:r>
              <a:rPr lang="ru-RU" altLang="ru-RU" sz="1400" i="1" dirty="0">
                <a:solidFill>
                  <a:srgbClr val="000000"/>
                </a:solidFill>
              </a:rPr>
              <a:t> 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200,0 </a:t>
            </a:r>
            <a:r>
              <a:rPr lang="ru-RU" altLang="ru-RU" sz="1400" b="1" i="1" dirty="0">
                <a:solidFill>
                  <a:srgbClr val="000000"/>
                </a:solidFill>
              </a:rPr>
              <a:t>тыс. рублей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)</a:t>
            </a:r>
            <a:endParaRPr lang="ru-RU" altLang="ru-RU" sz="1400" i="1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44"/>
          <p:cNvSpPr>
            <a:spLocks noChangeArrowheads="1"/>
          </p:cNvSpPr>
          <p:nvPr/>
        </p:nvSpPr>
        <p:spPr bwMode="auto">
          <a:xfrm>
            <a:off x="971999" y="5521734"/>
            <a:ext cx="77894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 </a:t>
            </a:r>
            <a:r>
              <a:rPr lang="ru-RU" altLang="ru-RU" sz="1400" i="1" dirty="0" smtClean="0"/>
              <a:t>софинансирование мероприятия  </a:t>
            </a:r>
            <a:r>
              <a:rPr lang="ru-RU" altLang="ru-RU" sz="1400" i="1" dirty="0"/>
              <a:t>по реализации областного закона от 28 декабря 2018 года № 147-оз </a:t>
            </a:r>
            <a:r>
              <a:rPr lang="ru-RU" altLang="ru-RU" sz="1400" i="1" dirty="0">
                <a:solidFill>
                  <a:srgbClr val="000000"/>
                </a:solidFill>
              </a:rPr>
              <a:t>(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2024 </a:t>
            </a:r>
            <a:r>
              <a:rPr lang="ru-RU" altLang="ru-RU" sz="1400" i="1" dirty="0">
                <a:solidFill>
                  <a:srgbClr val="000000"/>
                </a:solidFill>
              </a:rPr>
              <a:t>– 2025гг 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14,7 тыс. рублей;</a:t>
            </a:r>
            <a:r>
              <a:rPr lang="ru-RU" altLang="ru-RU" sz="1400" i="1" dirty="0">
                <a:solidFill>
                  <a:srgbClr val="000000"/>
                </a:solidFill>
              </a:rPr>
              <a:t> 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10,0 </a:t>
            </a:r>
            <a:r>
              <a:rPr lang="ru-RU" altLang="ru-RU" sz="1400" b="1" i="1" dirty="0">
                <a:solidFill>
                  <a:srgbClr val="000000"/>
                </a:solidFill>
              </a:rPr>
              <a:t>тыс.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рублей)</a:t>
            </a:r>
            <a:endParaRPr lang="ru-RU" altLang="ru-RU" sz="1400" b="1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9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71" name="Rectangle 48"/>
          <p:cNvSpPr>
            <a:spLocks noGrp="1" noChangeArrowheads="1"/>
          </p:cNvSpPr>
          <p:nvPr>
            <p:ph type="title"/>
          </p:nvPr>
        </p:nvSpPr>
        <p:spPr>
          <a:xfrm>
            <a:off x="1330324" y="425096"/>
            <a:ext cx="7313613" cy="634139"/>
          </a:xfrm>
        </p:spPr>
        <p:txBody>
          <a:bodyPr/>
          <a:lstStyle/>
          <a:p>
            <a:pPr algn="ctr" eaLnBrk="1" hangingPunct="1"/>
            <a:r>
              <a:rPr lang="ru-RU" altLang="ru-RU" sz="1600" b="1" i="1" dirty="0" smtClean="0">
                <a:solidFill>
                  <a:srgbClr val="000000"/>
                </a:solidFill>
              </a:rPr>
              <a:t>Муниципальная программа «Безопасность</a:t>
            </a:r>
            <a:br>
              <a:rPr lang="ru-RU" altLang="ru-RU" sz="1600" b="1" i="1" dirty="0" smtClean="0">
                <a:solidFill>
                  <a:srgbClr val="000000"/>
                </a:solidFill>
              </a:rPr>
            </a:br>
            <a:r>
              <a:rPr lang="ru-RU" altLang="ru-RU" sz="16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5372" name="Прямоугольник 44"/>
          <p:cNvSpPr>
            <a:spLocks noChangeArrowheads="1"/>
          </p:cNvSpPr>
          <p:nvPr/>
        </p:nvSpPr>
        <p:spPr bwMode="auto">
          <a:xfrm>
            <a:off x="2556000" y="1269000"/>
            <a:ext cx="590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 </a:t>
            </a:r>
            <a:r>
              <a:rPr lang="ru-RU" altLang="ru-RU" sz="1400" i="1" dirty="0"/>
              <a:t>защита населения и территорий от чрезвычайных ситуаций природного и техногенного характера, развитие гражданской обороны и обеспечение безопасности людей на водных </a:t>
            </a:r>
            <a:r>
              <a:rPr lang="ru-RU" altLang="ru-RU" sz="1400" i="1" dirty="0" smtClean="0"/>
              <a:t>объектах  (2024 - 2025гг. – </a:t>
            </a:r>
            <a:r>
              <a:rPr lang="ru-RU" altLang="ru-RU" sz="1400" b="1" i="1" dirty="0" smtClean="0"/>
              <a:t>4 500,0 тыс. рублей;</a:t>
            </a:r>
            <a:r>
              <a:rPr lang="ru-RU" altLang="ru-RU" sz="1400" i="1" dirty="0" smtClean="0"/>
              <a:t> 2026г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 </a:t>
            </a:r>
            <a:r>
              <a:rPr lang="ru-RU" altLang="ru-RU" sz="1400" b="1" i="1" dirty="0" smtClean="0"/>
              <a:t>900,0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</a:t>
            </a:r>
            <a:endParaRPr lang="ru-RU" altLang="ru-RU" sz="1400" i="1" dirty="0"/>
          </a:p>
        </p:txBody>
      </p:sp>
      <p:sp>
        <p:nvSpPr>
          <p:cNvPr id="9" name="Прямоугольник 42"/>
          <p:cNvSpPr>
            <a:spLocks noChangeArrowheads="1"/>
          </p:cNvSpPr>
          <p:nvPr/>
        </p:nvSpPr>
        <p:spPr bwMode="auto">
          <a:xfrm>
            <a:off x="2628000" y="3861000"/>
            <a:ext cx="583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sz="1400" i="1" dirty="0"/>
              <a:t>обеспечение правопорядка, профилактика правонарушений, терроризма, экстремизма и межнациональных отношений в</a:t>
            </a:r>
            <a:br>
              <a:rPr lang="ru-RU" sz="1400" i="1" dirty="0"/>
            </a:br>
            <a:r>
              <a:rPr lang="ru-RU" sz="1400" i="1" dirty="0"/>
              <a:t>МО «Светогорское городское поселение</a:t>
            </a:r>
            <a:r>
              <a:rPr lang="ru-RU" sz="1400" i="1" dirty="0" smtClean="0"/>
              <a:t>»</a:t>
            </a:r>
            <a:r>
              <a:rPr lang="ru-RU" altLang="ru-RU" sz="1400" i="1" dirty="0"/>
              <a:t>(2024 - 2025гг. – </a:t>
            </a:r>
            <a:r>
              <a:rPr lang="ru-RU" altLang="ru-RU" sz="1400" b="1" i="1" dirty="0" smtClean="0"/>
              <a:t>235,0 </a:t>
            </a:r>
            <a:r>
              <a:rPr lang="ru-RU" altLang="ru-RU" sz="1400" b="1" i="1" dirty="0"/>
              <a:t>тыс. рублей;</a:t>
            </a:r>
            <a:r>
              <a:rPr lang="ru-RU" altLang="ru-RU" sz="1400" i="1" dirty="0"/>
              <a:t> 2026г. </a:t>
            </a:r>
            <a:r>
              <a:rPr lang="ru-RU" altLang="ru-RU" sz="1400" i="1" dirty="0" smtClean="0"/>
              <a:t>–</a:t>
            </a:r>
            <a:r>
              <a:rPr lang="ru-RU" altLang="ru-RU" sz="1400" b="1" i="1" dirty="0" smtClean="0"/>
              <a:t>305,0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</a:t>
            </a:r>
            <a:endParaRPr lang="ru-RU" altLang="ru-RU" sz="1400" i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8000" y="1197000"/>
            <a:ext cx="1585534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6 </a:t>
            </a:r>
            <a:r>
              <a:rPr lang="ru-RU" sz="1600" b="1" dirty="0" smtClean="0">
                <a:solidFill>
                  <a:schemeClr val="tx1"/>
                </a:solidFill>
              </a:rPr>
              <a:t>155,0 </a:t>
            </a:r>
            <a:r>
              <a:rPr lang="ru-RU" altLang="ru-RU" sz="1600" b="1" i="1" dirty="0"/>
              <a:t>тыс. рублей</a:t>
            </a:r>
            <a:endParaRPr lang="ru-RU" sz="1600" i="1" dirty="0"/>
          </a:p>
          <a:p>
            <a:pPr algn="ctr"/>
            <a:endParaRPr lang="ru-RU" sz="1600" i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8000" y="4293000"/>
            <a:ext cx="1585533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3 420,0 </a:t>
            </a:r>
            <a:r>
              <a:rPr lang="ru-RU" altLang="ru-RU" sz="1600" b="1" i="1" dirty="0" smtClean="0"/>
              <a:t>тыс. </a:t>
            </a:r>
            <a:r>
              <a:rPr lang="ru-RU" altLang="ru-RU" sz="1600" b="1" i="1" dirty="0"/>
              <a:t>рублей</a:t>
            </a:r>
            <a:endParaRPr lang="ru-RU" sz="1600" i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8000" y="2709000"/>
            <a:ext cx="1585534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6 </a:t>
            </a:r>
            <a:r>
              <a:rPr lang="ru-RU" sz="1600" b="1" dirty="0" smtClean="0">
                <a:solidFill>
                  <a:schemeClr val="tx1"/>
                </a:solidFill>
              </a:rPr>
              <a:t>155,0 </a:t>
            </a:r>
            <a:r>
              <a:rPr lang="ru-RU" altLang="ru-RU" sz="1600" b="1" i="1" dirty="0"/>
              <a:t>тыс. рублей</a:t>
            </a:r>
            <a:endParaRPr lang="ru-RU" sz="16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938" y="5120038"/>
            <a:ext cx="3718062" cy="1615580"/>
          </a:xfrm>
          <a:prstGeom prst="rect">
            <a:avLst/>
          </a:prstGeom>
        </p:spPr>
      </p:pic>
      <p:sp>
        <p:nvSpPr>
          <p:cNvPr id="14" name="Прямоугольник 42"/>
          <p:cNvSpPr>
            <a:spLocks noChangeArrowheads="1"/>
          </p:cNvSpPr>
          <p:nvPr/>
        </p:nvSpPr>
        <p:spPr bwMode="auto">
          <a:xfrm>
            <a:off x="2628000" y="2709000"/>
            <a:ext cx="5760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sz="1400" i="1" dirty="0"/>
              <a:t>обеспечение первичных мер пожарной безопасности</a:t>
            </a:r>
            <a:r>
              <a:rPr lang="ru-RU" sz="1400" b="1" i="1" dirty="0"/>
              <a:t> </a:t>
            </a:r>
            <a:r>
              <a:rPr lang="ru-RU" sz="1400" i="1" dirty="0"/>
              <a:t>в</a:t>
            </a:r>
            <a:br>
              <a:rPr lang="ru-RU" sz="1400" i="1" dirty="0"/>
            </a:br>
            <a:r>
              <a:rPr lang="ru-RU" sz="1400" i="1" dirty="0"/>
              <a:t>МО «Светогорское городское поселение</a:t>
            </a:r>
            <a:r>
              <a:rPr lang="ru-RU" sz="1400" i="1" dirty="0" smtClean="0"/>
              <a:t>»</a:t>
            </a:r>
            <a:r>
              <a:rPr lang="ru-RU" altLang="ru-RU" sz="1400" i="1" dirty="0"/>
              <a:t>(2024 - 2025гг. – </a:t>
            </a:r>
            <a:r>
              <a:rPr lang="ru-RU" altLang="ru-RU" sz="1400" b="1" i="1" dirty="0" smtClean="0"/>
              <a:t>1 420,0 </a:t>
            </a:r>
            <a:r>
              <a:rPr lang="ru-RU" altLang="ru-RU" sz="1400" b="1" i="1" dirty="0"/>
              <a:t>тыс. рублей;</a:t>
            </a:r>
            <a:r>
              <a:rPr lang="ru-RU" altLang="ru-RU" sz="1400" i="1" dirty="0"/>
              <a:t> 2026г. </a:t>
            </a:r>
            <a:r>
              <a:rPr lang="ru-RU" altLang="ru-RU" sz="1400" i="1" dirty="0" smtClean="0"/>
              <a:t>–</a:t>
            </a:r>
            <a:r>
              <a:rPr lang="ru-RU" altLang="ru-RU" sz="1400" b="1" i="1" dirty="0" smtClean="0"/>
              <a:t>2 215,0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9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5" name="Rectangle 48"/>
          <p:cNvSpPr>
            <a:spLocks noGrp="1" noChangeArrowheads="1"/>
          </p:cNvSpPr>
          <p:nvPr>
            <p:ph type="title"/>
          </p:nvPr>
        </p:nvSpPr>
        <p:spPr>
          <a:xfrm>
            <a:off x="1221090" y="348329"/>
            <a:ext cx="7526909" cy="714375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Муниципальная программа «Развитие </a:t>
            </a:r>
            <a:r>
              <a:rPr lang="ru-RU" altLang="ru-RU" sz="1800" b="1" i="1" dirty="0">
                <a:solidFill>
                  <a:srgbClr val="000000"/>
                </a:solidFill>
              </a:rPr>
              <a:t>малого, среднего предпринимательства и потребительского рынка</a:t>
            </a:r>
            <a:r>
              <a:rPr lang="ru-RU" altLang="ru-RU" sz="1800" b="1" i="1" dirty="0" smtClean="0">
                <a:solidFill>
                  <a:srgbClr val="000000"/>
                </a:solidFill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3214" y="3064122"/>
            <a:ext cx="5994785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содействие росту конкурентоспособности и продвижению продукции субъектов малого и среднего предпринимательства на рынки товаров и услуг</a:t>
            </a:r>
            <a:r>
              <a:rPr lang="ru-RU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br>
              <a:rPr lang="ru-RU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600" i="1" dirty="0" smtClean="0"/>
              <a:t>(2024-2026гг</a:t>
            </a:r>
            <a:r>
              <a:rPr lang="ru-RU" altLang="ru-RU" sz="1600" i="1" dirty="0"/>
              <a:t>. </a:t>
            </a:r>
            <a:r>
              <a:rPr lang="ru-RU" altLang="ru-RU" sz="1600" i="1" dirty="0" smtClean="0"/>
              <a:t>– </a:t>
            </a:r>
            <a:r>
              <a:rPr lang="ru-RU" altLang="ru-RU" sz="1600" b="1" i="1" dirty="0" smtClean="0"/>
              <a:t>20,0  тыс. </a:t>
            </a:r>
            <a:r>
              <a:rPr lang="ru-RU" altLang="ru-RU" sz="1600" b="1" i="1" dirty="0"/>
              <a:t>рублей</a:t>
            </a:r>
            <a:r>
              <a:rPr lang="ru-RU" altLang="ru-RU" sz="1600" i="1" dirty="0"/>
              <a:t>)</a:t>
            </a:r>
            <a:endParaRPr lang="ru-RU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53214" y="1204884"/>
            <a:ext cx="604049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консультационной, образовательной, организационно-методической и информационной поддержки начинающих предпринимателей и субъектов малого и среднего предпринимательства, а также физических лиц, желающих открыть свое </a:t>
            </a:r>
            <a:r>
              <a:rPr lang="ru-RU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дело: </a:t>
            </a:r>
            <a:r>
              <a:rPr lang="ru-RU" altLang="ru-RU" sz="1600" i="1" dirty="0"/>
              <a:t>(</a:t>
            </a:r>
            <a:r>
              <a:rPr lang="ru-RU" altLang="ru-RU" sz="1600" i="1" dirty="0" smtClean="0"/>
              <a:t>2025-2026гг</a:t>
            </a:r>
            <a:r>
              <a:rPr lang="ru-RU" altLang="ru-RU" sz="1600" i="1" dirty="0"/>
              <a:t>. </a:t>
            </a:r>
            <a:r>
              <a:rPr lang="ru-RU" altLang="ru-RU" sz="1600" i="1" dirty="0" smtClean="0"/>
              <a:t>– </a:t>
            </a:r>
            <a:r>
              <a:rPr lang="ru-RU" altLang="ru-RU" sz="1600" b="1" i="1" dirty="0" smtClean="0"/>
              <a:t>30,0  тыс. </a:t>
            </a:r>
            <a:r>
              <a:rPr lang="ru-RU" altLang="ru-RU" sz="1600" b="1" i="1" dirty="0"/>
              <a:t>рублей</a:t>
            </a:r>
            <a:r>
              <a:rPr lang="ru-RU" altLang="ru-RU" sz="1600" i="1" dirty="0"/>
              <a:t>)</a:t>
            </a:r>
            <a:endParaRPr lang="ru-RU" sz="16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0000" y="1436688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20 тыс. рублей</a:t>
            </a:r>
            <a:endParaRPr lang="ru-RU" sz="1600" i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999" y="2979014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50 тыс. рублей</a:t>
            </a:r>
            <a:endParaRPr lang="ru-RU" sz="1600" i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9999" y="4653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50 тыс. рублей</a:t>
            </a:r>
            <a:endParaRPr lang="ru-RU" sz="16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85" y="4365000"/>
            <a:ext cx="4328106" cy="219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9" name="Rectangle 48"/>
          <p:cNvSpPr>
            <a:spLocks noGrp="1" noChangeArrowheads="1"/>
          </p:cNvSpPr>
          <p:nvPr>
            <p:ph type="title"/>
          </p:nvPr>
        </p:nvSpPr>
        <p:spPr>
          <a:xfrm>
            <a:off x="756000" y="230974"/>
            <a:ext cx="8064000" cy="1129528"/>
          </a:xfrm>
        </p:spPr>
        <p:txBody>
          <a:bodyPr/>
          <a:lstStyle/>
          <a:p>
            <a:pPr algn="ctr"/>
            <a:r>
              <a:rPr lang="ru-RU" altLang="ru-RU" sz="18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sz="1800" b="1" i="1" dirty="0"/>
              <a:t>«Формирование городской среды и обеспечение качественным жильём граждан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на </a:t>
            </a:r>
            <a:r>
              <a:rPr lang="ru-RU" sz="1800" b="1" i="1" dirty="0"/>
              <a:t>территории МО «Светогорское городское </a:t>
            </a:r>
            <a:r>
              <a:rPr lang="ru-RU" sz="1800" b="1" i="1" dirty="0" smtClean="0"/>
              <a:t>поселение»</a:t>
            </a:r>
            <a:endParaRPr lang="ru-RU" sz="1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6000" y="4797000"/>
            <a:ext cx="2088000" cy="108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63 438,6 тыс.</a:t>
            </a:r>
            <a:br>
              <a:rPr lang="ru-RU" sz="1600" b="1" i="1" dirty="0" smtClean="0"/>
            </a:br>
            <a:r>
              <a:rPr 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3909" y="1645488"/>
            <a:ext cx="2027145" cy="11715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52 438,0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6000" y="3213001"/>
            <a:ext cx="2086843" cy="11151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61 074,3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2000" y="1629000"/>
            <a:ext cx="5760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уличное освещение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i="1" dirty="0" smtClean="0"/>
              <a:t>(2024г. – </a:t>
            </a:r>
            <a:r>
              <a:rPr lang="ru-RU" sz="1400" b="1" i="1" dirty="0" smtClean="0"/>
              <a:t>9 820,0 </a:t>
            </a:r>
            <a:r>
              <a:rPr lang="ru-RU" sz="1400" b="1" i="1" dirty="0"/>
              <a:t>тыс.</a:t>
            </a:r>
            <a:br>
              <a:rPr lang="ru-RU" sz="1400" b="1" i="1" dirty="0"/>
            </a:br>
            <a:r>
              <a:rPr lang="ru-RU" sz="1400" b="1" i="1" dirty="0" smtClean="0"/>
              <a:t>рублей</a:t>
            </a:r>
            <a:r>
              <a:rPr lang="ru-RU" altLang="ru-RU" sz="1400" b="1" i="1" dirty="0" smtClean="0"/>
              <a:t>, </a:t>
            </a:r>
            <a:r>
              <a:rPr lang="ru-RU" altLang="ru-RU" sz="1400" i="1" dirty="0" smtClean="0"/>
              <a:t>2025 - 2026гг. – 10 820,0 </a:t>
            </a:r>
            <a:r>
              <a:rPr lang="ru-RU" sz="1400" b="1" i="1" dirty="0" smtClean="0"/>
              <a:t>тыс. рублей</a:t>
            </a:r>
            <a:r>
              <a:rPr lang="ru-RU" altLang="ru-RU" sz="1400" i="1" dirty="0" smtClean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2000" y="2205000"/>
            <a:ext cx="583200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одержание улично-дорожной сети </a:t>
            </a:r>
            <a:r>
              <a:rPr lang="ru-RU" altLang="ru-RU" sz="1400" i="1" dirty="0"/>
              <a:t>(</a:t>
            </a:r>
            <a:r>
              <a:rPr lang="ru-RU" altLang="ru-RU" sz="1400" i="1" dirty="0" smtClean="0"/>
              <a:t>2024г</a:t>
            </a:r>
            <a:r>
              <a:rPr lang="ru-RU" altLang="ru-RU" sz="1400" i="1" dirty="0"/>
              <a:t>. – </a:t>
            </a:r>
            <a:r>
              <a:rPr lang="ru-RU" sz="1400" b="1" i="1" dirty="0" smtClean="0"/>
              <a:t>11 744,7 </a:t>
            </a:r>
            <a:r>
              <a:rPr lang="ru-RU" sz="1400" b="1" i="1" dirty="0"/>
              <a:t>тыс.</a:t>
            </a:r>
            <a:br>
              <a:rPr lang="ru-RU" sz="1400" b="1" i="1" dirty="0"/>
            </a:br>
            <a:r>
              <a:rPr lang="ru-RU" sz="1400" b="1" i="1" dirty="0"/>
              <a:t>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 smtClean="0"/>
              <a:t>2025г</a:t>
            </a:r>
            <a:r>
              <a:rPr lang="ru-RU" altLang="ru-RU" sz="1400" i="1" dirty="0"/>
              <a:t>. – </a:t>
            </a:r>
            <a:r>
              <a:rPr lang="ru-RU" altLang="ru-RU" sz="1400" i="1" dirty="0" smtClean="0"/>
              <a:t>22 805,4 </a:t>
            </a:r>
            <a:r>
              <a:rPr lang="ru-RU" sz="1400" b="1" i="1" dirty="0"/>
              <a:t>тыс. рублей, </a:t>
            </a:r>
            <a:r>
              <a:rPr lang="ru-RU" altLang="ru-RU" sz="1400" i="1" dirty="0" smtClean="0"/>
              <a:t>2026г</a:t>
            </a:r>
            <a:r>
              <a:rPr lang="ru-RU" altLang="ru-RU" sz="1400" i="1" dirty="0"/>
              <a:t>. – </a:t>
            </a:r>
            <a:r>
              <a:rPr lang="ru-RU" altLang="ru-RU" sz="1400" i="1" dirty="0" smtClean="0"/>
              <a:t>24 615,1 </a:t>
            </a:r>
            <a:r>
              <a:rPr lang="ru-RU" sz="1400" b="1" i="1" dirty="0"/>
              <a:t>тыс. рублей</a:t>
            </a:r>
            <a:r>
              <a:rPr lang="ru-RU" altLang="ru-RU" sz="1400" i="1" dirty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72000" y="2997000"/>
            <a:ext cx="58320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озеленения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территории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 (поставка деревьев, кустов, цветочной рассады, высадка цветов, уход за клумбами и вазонами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  <a:r>
              <a:rPr lang="ru-RU" altLang="ru-RU" sz="1400" i="1" dirty="0"/>
              <a:t>(2024г. – </a:t>
            </a:r>
            <a:r>
              <a:rPr lang="ru-RU" sz="1400" b="1" i="1" dirty="0" smtClean="0"/>
              <a:t>5 595,5 </a:t>
            </a:r>
            <a:r>
              <a:rPr lang="ru-RU" sz="1400" b="1" i="1" dirty="0"/>
              <a:t>тыс.</a:t>
            </a:r>
            <a:br>
              <a:rPr lang="ru-RU" sz="1400" b="1" i="1" dirty="0"/>
            </a:br>
            <a:r>
              <a:rPr lang="ru-RU" sz="1400" b="1" i="1" dirty="0"/>
              <a:t>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/>
              <a:t>2025г. – </a:t>
            </a:r>
            <a:r>
              <a:rPr lang="ru-RU" altLang="ru-RU" sz="1400" i="1" dirty="0" smtClean="0"/>
              <a:t>7 401,1 </a:t>
            </a:r>
            <a:r>
              <a:rPr lang="ru-RU" sz="1400" b="1" i="1" dirty="0"/>
              <a:t>тыс. рублей, </a:t>
            </a:r>
            <a:r>
              <a:rPr lang="ru-RU" altLang="ru-RU" sz="1400" i="1" dirty="0"/>
              <a:t>2026г. – </a:t>
            </a:r>
            <a:r>
              <a:rPr lang="ru-RU" altLang="ru-RU" sz="1400" i="1" dirty="0" smtClean="0"/>
              <a:t>8 166,0 </a:t>
            </a:r>
            <a:r>
              <a:rPr lang="ru-RU" sz="1400" b="1" i="1" dirty="0"/>
              <a:t>тыс. рублей</a:t>
            </a:r>
            <a:r>
              <a:rPr lang="ru-RU" altLang="ru-RU" sz="1400" i="1" dirty="0" smtClean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000" y="4890826"/>
            <a:ext cx="3427738" cy="1937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0" y="4941000"/>
            <a:ext cx="2008035" cy="18033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772000" y="4293000"/>
            <a:ext cx="5904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содержание мест захоронения: </a:t>
            </a:r>
            <a:r>
              <a:rPr lang="ru-RU" altLang="ru-RU" sz="1400" i="1" dirty="0"/>
              <a:t>(2024г. – </a:t>
            </a:r>
            <a:r>
              <a:rPr lang="ru-RU" sz="1400" b="1" i="1" dirty="0" smtClean="0"/>
              <a:t>560,0 тыс. 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 smtClean="0"/>
              <a:t>2025 – 2026 гг</a:t>
            </a:r>
            <a:r>
              <a:rPr lang="ru-RU" altLang="ru-RU" sz="1400" i="1" dirty="0"/>
              <a:t>. – </a:t>
            </a:r>
            <a:r>
              <a:rPr lang="ru-RU" altLang="ru-RU" sz="1400" i="1" dirty="0" smtClean="0"/>
              <a:t>460,0 </a:t>
            </a:r>
            <a:r>
              <a:rPr lang="ru-RU" sz="1400" b="1" i="1" dirty="0" smtClean="0"/>
              <a:t>тыс</a:t>
            </a:r>
            <a:r>
              <a:rPr lang="ru-RU" sz="1400" b="1" i="1" dirty="0"/>
              <a:t>. рублей</a:t>
            </a:r>
            <a:r>
              <a:rPr lang="ru-RU" altLang="ru-RU" sz="1400" i="1" dirty="0" smtClean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43" name="Rectangle 48"/>
          <p:cNvSpPr>
            <a:spLocks noGrp="1" noChangeArrowheads="1"/>
          </p:cNvSpPr>
          <p:nvPr>
            <p:ph type="title"/>
          </p:nvPr>
        </p:nvSpPr>
        <p:spPr>
          <a:xfrm>
            <a:off x="1188000" y="214377"/>
            <a:ext cx="7313613" cy="1038350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Муниципальная программа </a:t>
            </a:r>
            <a:r>
              <a:rPr lang="ru-RU" sz="1800" b="1" i="1" dirty="0"/>
              <a:t>«Формирование городской среды и обеспечение качественным жильём граждан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на </a:t>
            </a:r>
            <a:r>
              <a:rPr lang="ru-RU" sz="1800" b="1" i="1" dirty="0"/>
              <a:t>территории МО «Светогорское городское поселение</a:t>
            </a:r>
            <a:r>
              <a:rPr lang="ru-RU" sz="1800" b="1" i="1" dirty="0" smtClean="0"/>
              <a:t>»</a:t>
            </a:r>
            <a:endParaRPr lang="ru-RU" altLang="ru-RU" sz="1800" b="1" i="1" dirty="0" smtClean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00000" y="1371671"/>
            <a:ext cx="5890516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и содержание территорий поселения (поставка, монтаж и демонтаж праздничной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атрибутики,</a:t>
            </a:r>
            <a:r>
              <a:rPr lang="ru-RU" sz="1400" dirty="0"/>
              <a:t> </a:t>
            </a:r>
            <a:r>
              <a:rPr lang="ru-RU" sz="1400" i="1" dirty="0" smtClean="0"/>
              <a:t>мероприятие </a:t>
            </a:r>
            <a:r>
              <a:rPr lang="ru-RU" sz="1400" i="1" dirty="0"/>
              <a:t>по борьбе </a:t>
            </a:r>
            <a:r>
              <a:rPr lang="ru-RU" sz="1400" i="1" dirty="0" smtClean="0"/>
              <a:t>с борщевиком,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пуску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фонтана в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городском парке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/>
              <a:t>р</a:t>
            </a:r>
            <a:r>
              <a:rPr lang="ru-RU" sz="1400" i="1" dirty="0" smtClean="0"/>
              <a:t>азработка проектов, </a:t>
            </a:r>
            <a:r>
              <a:rPr lang="ru-RU" sz="1400" i="1" dirty="0"/>
              <a:t>т</a:t>
            </a:r>
            <a:r>
              <a:rPr lang="ru-RU" sz="1400" i="1" dirty="0" smtClean="0"/>
              <a:t>ранспортировка </a:t>
            </a:r>
            <a:r>
              <a:rPr lang="ru-RU" sz="1400" i="1" dirty="0"/>
              <a:t>и утилизация мусора в период проведения весенней санитарной </a:t>
            </a:r>
            <a:r>
              <a:rPr lang="ru-RU" sz="1400" i="1" dirty="0" smtClean="0"/>
              <a:t>уборки, </a:t>
            </a:r>
            <a:r>
              <a:rPr lang="ru-RU" sz="1400" dirty="0"/>
              <a:t>софинансирование </a:t>
            </a:r>
            <a:r>
              <a:rPr lang="ru-RU" sz="1400" dirty="0" smtClean="0"/>
              <a:t>мероприятий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2024г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7 020,3 тыс. рублей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2025г.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4 202,3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рублей;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2026г.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3 443,0 тыс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рублей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1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23162" y="4571439"/>
            <a:ext cx="6019131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содержание автомобильных дорог (нанесение дорожной разметки, обслуживание, установка и ремонт технических средств организации дорожного движения, организация ремонта асфальтобетонных покрытий улиц и проездов на территории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«СГП», ремонт дворовых территорий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sz="1400" dirty="0"/>
              <a:t> </a:t>
            </a:r>
            <a:r>
              <a:rPr lang="ru-RU" sz="1400" i="1" dirty="0"/>
              <a:t>и</a:t>
            </a:r>
            <a:r>
              <a:rPr lang="ru-RU" sz="1400" b="1" i="1" dirty="0"/>
              <a:t> </a:t>
            </a:r>
            <a:r>
              <a:rPr lang="ru-RU" sz="1400" i="1" dirty="0"/>
              <a:t>организация транспортного обслуживания населения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i="1" dirty="0"/>
              <a:t>(</a:t>
            </a:r>
            <a:r>
              <a:rPr lang="ru-RU" altLang="ru-RU" sz="1400" i="1" dirty="0" smtClean="0"/>
              <a:t>2024г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 </a:t>
            </a:r>
            <a:r>
              <a:rPr lang="ru-RU" sz="1400" b="1" i="1" dirty="0" smtClean="0"/>
              <a:t>5 867,5 тыс. 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 smtClean="0"/>
              <a:t>2025г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4 924,4 </a:t>
            </a:r>
            <a:r>
              <a:rPr lang="ru-RU" sz="1400" b="1" i="1" dirty="0"/>
              <a:t>тыс. рублей, </a:t>
            </a:r>
            <a:r>
              <a:rPr lang="ru-RU" altLang="ru-RU" sz="1400" i="1" dirty="0" smtClean="0"/>
              <a:t>2026г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5 473,4 </a:t>
            </a:r>
            <a:r>
              <a:rPr lang="ru-RU" sz="1400" b="1" i="1" dirty="0" smtClean="0"/>
              <a:t>тыс</a:t>
            </a:r>
            <a:r>
              <a:rPr lang="ru-RU" sz="1400" b="1" i="1" dirty="0"/>
              <a:t>. рублей</a:t>
            </a:r>
            <a:r>
              <a:rPr lang="ru-RU" altLang="ru-RU" sz="1400" i="1" dirty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6000" y="1557000"/>
            <a:ext cx="2027145" cy="115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52 438,0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6000" y="3141001"/>
            <a:ext cx="2086843" cy="1079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61 074,3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6000" y="4729950"/>
            <a:ext cx="2088000" cy="115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63 438,6 тыс.</a:t>
            </a:r>
            <a:br>
              <a:rPr lang="ru-RU" sz="1600" b="1" i="1" dirty="0" smtClean="0"/>
            </a:br>
            <a:r>
              <a:rPr lang="ru-RU" sz="1600" b="1" i="1" dirty="0" smtClean="0"/>
              <a:t>рублей</a:t>
            </a:r>
            <a:endParaRPr lang="ru-RU" sz="16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00" y="3249262"/>
            <a:ext cx="2952000" cy="132217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28000" y="1269000"/>
            <a:ext cx="62640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оформление, содержание, обслуживание и ремонт объектов муниципального имущества (получение свидетельств о праве на наследство на выморочное имущество, услуги по начислению платы за наем муниципального жилого фонда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(</a:t>
            </a:r>
            <a:r>
              <a:rPr lang="ru-RU" altLang="ru-RU" sz="1400" i="1" dirty="0" smtClean="0"/>
              <a:t>2024г</a:t>
            </a:r>
            <a:r>
              <a:rPr lang="ru-RU" altLang="ru-RU" sz="1400" i="1" dirty="0"/>
              <a:t>. – </a:t>
            </a:r>
            <a:r>
              <a:rPr lang="ru-RU" sz="1400" b="1" i="1" dirty="0" smtClean="0"/>
              <a:t>2 850,0 </a:t>
            </a:r>
            <a:r>
              <a:rPr lang="ru-RU" sz="1400" b="1" i="1" dirty="0"/>
              <a:t>тыс. 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 smtClean="0"/>
              <a:t>2025 –</a:t>
            </a:r>
            <a:r>
              <a:rPr lang="ru-RU" sz="1400" b="1" i="1" dirty="0" smtClean="0"/>
              <a:t> </a:t>
            </a:r>
            <a:r>
              <a:rPr lang="ru-RU" altLang="ru-RU" sz="1400" i="1" dirty="0" smtClean="0"/>
              <a:t>2026гг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270,0 </a:t>
            </a:r>
            <a:r>
              <a:rPr lang="ru-RU" sz="1400" b="1" i="1" dirty="0" smtClean="0"/>
              <a:t>тыс</a:t>
            </a:r>
            <a:r>
              <a:rPr lang="ru-RU" sz="1400" b="1" i="1" dirty="0"/>
              <a:t>. рублей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00000" y="2565000"/>
            <a:ext cx="619200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взносы на капитальный ремонт за муниципальные жилые помещения общей площадью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62 089,51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altLang="ru-RU" sz="1400" i="1" dirty="0"/>
              <a:t>2024г. – </a:t>
            </a:r>
            <a:r>
              <a:rPr lang="ru-RU" sz="1400" b="1" i="1" dirty="0" smtClean="0"/>
              <a:t>6 000,0 </a:t>
            </a:r>
            <a:r>
              <a:rPr lang="ru-RU" sz="1400" b="1" i="1" dirty="0"/>
              <a:t>тыс. 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/>
              <a:t>2025 –</a:t>
            </a:r>
            <a:r>
              <a:rPr lang="ru-RU" sz="1400" b="1" i="1" dirty="0"/>
              <a:t> </a:t>
            </a:r>
            <a:r>
              <a:rPr lang="ru-RU" altLang="ru-RU" sz="1400" i="1" dirty="0"/>
              <a:t>2026гг. – </a:t>
            </a:r>
            <a:r>
              <a:rPr lang="ru-RU" altLang="ru-RU" sz="1400" b="1" i="1" dirty="0" smtClean="0"/>
              <a:t>8</a:t>
            </a:r>
            <a:r>
              <a:rPr lang="ru-RU" altLang="ru-RU" sz="1400" i="1" dirty="0" smtClean="0"/>
              <a:t> </a:t>
            </a:r>
            <a:r>
              <a:rPr lang="ru-RU" altLang="ru-RU" sz="1400" b="1" i="1" dirty="0" smtClean="0"/>
              <a:t>511,1 </a:t>
            </a:r>
            <a:r>
              <a:rPr lang="ru-RU" sz="1400" b="1" i="1" dirty="0"/>
              <a:t>тыс. рублей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00000" y="3365479"/>
            <a:ext cx="61200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содержание муниципального жилищного фонда (снос или реконструкция МКД признанных аварийными до 1 января 2012 года в связи с физическим износом, обследование технического состояния МКД, ремонт общего имущества МКД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жил. фонда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2024-2026гг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280,0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рублей</a:t>
            </a:r>
            <a:r>
              <a:rPr lang="ru-RU" sz="1400" i="1" dirty="0" smtClean="0"/>
              <a:t>)</a:t>
            </a:r>
            <a:r>
              <a:rPr lang="ru-RU" sz="1400" b="1" i="1" dirty="0" smtClean="0"/>
              <a:t>.</a:t>
            </a:r>
            <a:endParaRPr lang="ru-RU" sz="1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8"/>
          <p:cNvSpPr>
            <a:spLocks noGrp="1" noChangeArrowheads="1"/>
          </p:cNvSpPr>
          <p:nvPr>
            <p:ph type="title"/>
          </p:nvPr>
        </p:nvSpPr>
        <p:spPr>
          <a:xfrm>
            <a:off x="1238171" y="157549"/>
            <a:ext cx="7313613" cy="1129528"/>
          </a:xfrm>
        </p:spPr>
        <p:txBody>
          <a:bodyPr/>
          <a:lstStyle/>
          <a:p>
            <a:pPr algn="ctr"/>
            <a:r>
              <a:rPr lang="ru-RU" altLang="ru-RU" sz="18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sz="1800" b="1" i="1" dirty="0"/>
              <a:t>«Формирование городской среды и обеспечение качественным жильём граждан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на </a:t>
            </a:r>
            <a:r>
              <a:rPr lang="ru-RU" sz="1800" b="1" i="1" dirty="0"/>
              <a:t>территории МО «Светогорское городское поселение</a:t>
            </a:r>
            <a:r>
              <a:rPr lang="ru-RU" sz="1800" b="1" i="1" dirty="0" smtClean="0"/>
              <a:t>»</a:t>
            </a:r>
            <a:endParaRPr lang="ru-RU" sz="1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6000" y="1557000"/>
            <a:ext cx="2027145" cy="115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52 438,0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6000" y="3141001"/>
            <a:ext cx="2086843" cy="1151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61 074,3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0468" y="4743306"/>
            <a:ext cx="2088000" cy="115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63 438,6 тыс.</a:t>
            </a:r>
            <a:br>
              <a:rPr lang="ru-RU" sz="1600" b="1" i="1" dirty="0" smtClean="0"/>
            </a:br>
            <a:r>
              <a:rPr 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700000" y="4725000"/>
            <a:ext cx="6192000" cy="1707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по ремонту объектов коммунального хозяйства (сетей теплоснабжения, ливневой канализации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(2024 – 2026гг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600,0 тыс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рублей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разработке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программы энергоэффективности (2024г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2 100,0 тыс. рублей;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2026гг.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800,0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рублей)</a:t>
            </a:r>
            <a:endParaRPr lang="ru-RU" sz="140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44000" y="405000"/>
            <a:ext cx="734400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«Развитие культуры, физической культуры и массового спорта, молодёжной политики МО «Светогорское городское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поселение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4000" y="4653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47 407,8 тыс. </a:t>
            </a:r>
            <a:r>
              <a:rPr lang="ru-RU" sz="1600" b="1" i="1" dirty="0"/>
              <a:t>рублей </a:t>
            </a:r>
            <a:endParaRPr lang="ru-RU" sz="1600" i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4000" y="170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48 342,3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4000" y="314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47 422,3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2000" y="1629000"/>
            <a:ext cx="5184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предоставление субсидии на выполнение муниципального задания МБУ «КСК г. Светогорска» по организации мероприятий в сфере молодежной </a:t>
            </a:r>
            <a:r>
              <a:rPr lang="ru-RU" sz="15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политики (2024-2026гг.- </a:t>
            </a:r>
            <a:r>
              <a:rPr lang="ru-RU" sz="1500" b="1" i="1" dirty="0" smtClean="0"/>
              <a:t>778,0 тыс. рублей</a:t>
            </a:r>
            <a:r>
              <a:rPr lang="ru-RU" sz="1500" i="1" dirty="0" smtClean="0"/>
              <a:t>)</a:t>
            </a:r>
            <a:endParaRPr lang="ru-RU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6000" y="2925000"/>
            <a:ext cx="5602379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временных рабочих мест </a:t>
            </a:r>
            <a:r>
              <a:rPr lang="ru-RU" sz="15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трудоустройства несовершеннолетних: </a:t>
            </a:r>
            <a:r>
              <a:rPr lang="ru-RU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(2024-2026</a:t>
            </a:r>
            <a:r>
              <a:rPr lang="ru-RU" sz="1500" i="1" dirty="0" smtClean="0"/>
              <a:t>гг. – </a:t>
            </a:r>
            <a:r>
              <a:rPr lang="ru-RU" sz="1500" b="1" i="1" dirty="0" smtClean="0"/>
              <a:t>300 тыс. рублей</a:t>
            </a:r>
            <a:r>
              <a:rPr lang="ru-RU" sz="1500" i="1" dirty="0" smtClean="0"/>
              <a:t>)</a:t>
            </a:r>
            <a:endParaRPr lang="ru-RU" sz="15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0" y="1269000"/>
            <a:ext cx="1502060" cy="14139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00" y="4797000"/>
            <a:ext cx="5186630" cy="18344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113548" y="4044524"/>
            <a:ext cx="5602379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в сфере молодежной </a:t>
            </a:r>
            <a:r>
              <a:rPr lang="ru-RU" sz="15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политики (</a:t>
            </a:r>
            <a:r>
              <a:rPr lang="ru-RU" sz="1500" i="1" dirty="0" smtClean="0"/>
              <a:t>2024-2025гг. – </a:t>
            </a:r>
            <a:r>
              <a:rPr lang="ru-RU" sz="1500" b="1" i="1" dirty="0" smtClean="0"/>
              <a:t>54,4 тыс. рублей; </a:t>
            </a:r>
            <a:r>
              <a:rPr lang="ru-RU" sz="1500" i="1" dirty="0" smtClean="0"/>
              <a:t>2026г</a:t>
            </a:r>
            <a:r>
              <a:rPr lang="ru-RU" sz="1500" i="1" dirty="0"/>
              <a:t>. – </a:t>
            </a:r>
            <a:r>
              <a:rPr lang="ru-RU" sz="1500" b="1" i="1" dirty="0" smtClean="0"/>
              <a:t>40,0 </a:t>
            </a:r>
            <a:r>
              <a:rPr lang="ru-RU" sz="1500" b="1" i="1" dirty="0"/>
              <a:t>тыс. рублей</a:t>
            </a:r>
            <a:r>
              <a:rPr lang="ru-RU" sz="1500" i="1" dirty="0" smtClean="0"/>
              <a:t>)</a:t>
            </a:r>
            <a:endParaRPr lang="ru-RU" sz="15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44000" y="261000"/>
            <a:ext cx="7344000" cy="102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«Развитие культуры, физической культуры и массового спорта, молодёжной политики МО «Светогорское городское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поселение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2000" y="3861000"/>
            <a:ext cx="5814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мероприятия в сфере </a:t>
            </a:r>
            <a:r>
              <a:rPr lang="ru-RU" sz="14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культуры: (2024-</a:t>
            </a:r>
            <a:r>
              <a:rPr lang="ru-RU" sz="1400" i="1" dirty="0" smtClean="0"/>
              <a:t>2026гг. – </a:t>
            </a:r>
            <a:r>
              <a:rPr lang="ru-RU" sz="1400" b="1" i="1" dirty="0" smtClean="0"/>
              <a:t>900,0 тыс. рублей</a:t>
            </a:r>
            <a:r>
              <a:rPr lang="ru-RU" sz="1400" i="1" dirty="0" smtClean="0"/>
              <a:t>)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0000" y="1701000"/>
            <a:ext cx="604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предоставление субсидии МБУ «КСК  г. Светогорска» </a:t>
            </a:r>
            <a:r>
              <a:rPr lang="ru-RU" altLang="ru-RU" sz="1400" i="1" dirty="0" smtClean="0"/>
              <a:t/>
            </a:r>
            <a:br>
              <a:rPr lang="ru-RU" altLang="ru-RU" sz="1400" i="1" dirty="0" smtClean="0"/>
            </a:br>
            <a:r>
              <a:rPr lang="ru-RU" altLang="ru-RU" sz="1400" i="1" dirty="0" smtClean="0"/>
              <a:t>на </a:t>
            </a:r>
            <a:r>
              <a:rPr lang="ru-RU" altLang="ru-RU" sz="1400" i="1" dirty="0"/>
              <a:t>организацию деятельности клубных формирований </a:t>
            </a:r>
            <a:r>
              <a:rPr lang="ru-RU" altLang="ru-RU" sz="1400" i="1" dirty="0" smtClean="0"/>
              <a:t/>
            </a:r>
            <a:br>
              <a:rPr lang="ru-RU" altLang="ru-RU" sz="1400" i="1" dirty="0" smtClean="0"/>
            </a:br>
            <a:r>
              <a:rPr lang="ru-RU" altLang="ru-RU" sz="1400" i="1" dirty="0" smtClean="0"/>
              <a:t>и </a:t>
            </a:r>
            <a:r>
              <a:rPr lang="ru-RU" altLang="ru-RU" sz="1400" i="1" dirty="0"/>
              <a:t>формирований самодеятельного народного творчества, библиотечное, библиографическое и информационное обслуживание пользователей библиотек  и на содержание (эксплуатацию) имущества, </a:t>
            </a:r>
            <a:r>
              <a:rPr lang="ru-RU" altLang="ru-RU" sz="1400" i="1" dirty="0" smtClean="0"/>
              <a:t>находящегося в </a:t>
            </a:r>
            <a:r>
              <a:rPr lang="ru-RU" altLang="ru-RU" sz="1400" i="1" dirty="0"/>
              <a:t>государственной (муниципальной) </a:t>
            </a:r>
            <a:r>
              <a:rPr lang="ru-RU" altLang="ru-RU" sz="1400" i="1" dirty="0" smtClean="0"/>
              <a:t>собственности (2024г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 </a:t>
            </a:r>
            <a:r>
              <a:rPr lang="ru-RU" altLang="ru-RU" sz="1400" b="1" i="1" dirty="0" smtClean="0"/>
              <a:t>36 005,7 </a:t>
            </a:r>
            <a:r>
              <a:rPr lang="ru-RU" sz="1400" b="1" i="1" dirty="0" smtClean="0"/>
              <a:t>тыс. рублей</a:t>
            </a:r>
            <a:r>
              <a:rPr lang="ru-RU" altLang="ru-RU" sz="1400" b="1" i="1" dirty="0" smtClean="0"/>
              <a:t>, </a:t>
            </a:r>
            <a:r>
              <a:rPr lang="ru-RU" altLang="ru-RU" sz="1400" i="1" dirty="0" smtClean="0"/>
              <a:t>2025г. – </a:t>
            </a:r>
            <a:r>
              <a:rPr lang="ru-RU" altLang="ru-RU" sz="1400" b="1" i="1" dirty="0" smtClean="0"/>
              <a:t>35 085,0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; 2026г. – </a:t>
            </a:r>
            <a:r>
              <a:rPr lang="ru-RU" sz="1400" b="1" i="1" dirty="0" smtClean="0"/>
              <a:t>35 086,0 </a:t>
            </a:r>
            <a:r>
              <a:rPr lang="ru-RU" sz="1400" b="1" i="1" dirty="0"/>
              <a:t>тыс. рублей</a:t>
            </a:r>
            <a:r>
              <a:rPr lang="ru-RU" altLang="ru-RU" sz="1400" b="1" i="1" dirty="0" smtClean="0"/>
              <a:t>)</a:t>
            </a:r>
            <a:endParaRPr lang="ru-RU" altLang="ru-RU" sz="1400" b="1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795" y="4496135"/>
            <a:ext cx="5715320" cy="230634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24000" y="170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48 342,3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4000" y="314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47 422,3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4000" y="4653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47 407,8 тыс. </a:t>
            </a:r>
            <a:r>
              <a:rPr lang="ru-RU" sz="1600" b="1" i="1" dirty="0"/>
              <a:t>рублей </a:t>
            </a:r>
            <a:endParaRPr lang="ru-RU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00" y="2376661"/>
            <a:ext cx="7632848" cy="18000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Проект бюджета МО «Светогорское городское поселение» на 202</a:t>
            </a:r>
            <a:r>
              <a:rPr lang="en-US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4</a:t>
            </a:r>
            <a:r>
              <a:rPr lang="ru-RU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 год и плановый период 202</a:t>
            </a:r>
            <a:r>
              <a:rPr lang="en-US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5</a:t>
            </a:r>
            <a:r>
              <a:rPr lang="ru-RU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-202</a:t>
            </a:r>
            <a:r>
              <a:rPr lang="en-US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6</a:t>
            </a:r>
            <a:r>
              <a:rPr lang="ru-RU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 годов подготовлен в соответствии:</a:t>
            </a:r>
            <a:endParaRPr lang="ru-RU" sz="2800" b="1" i="1" dirty="0">
              <a:ln>
                <a:solidFill>
                  <a:schemeClr val="accent4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5162" y="443454"/>
            <a:ext cx="1262857" cy="1933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730" y="550992"/>
            <a:ext cx="1262187" cy="1825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87" y="545588"/>
            <a:ext cx="1204654" cy="18310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530988"/>
            <a:ext cx="1208629" cy="1788771"/>
          </a:xfrm>
          <a:prstGeom prst="rect">
            <a:avLst/>
          </a:prstGeom>
        </p:spPr>
      </p:pic>
      <p:sp>
        <p:nvSpPr>
          <p:cNvPr id="16" name="Вертикальный свиток 15"/>
          <p:cNvSpPr/>
          <p:nvPr/>
        </p:nvSpPr>
        <p:spPr>
          <a:xfrm>
            <a:off x="972000" y="4285060"/>
            <a:ext cx="2330180" cy="2041669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Положение о бюджетном процессе МО «Светогорское городское поселение»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7" name="Вертикальный свиток 16"/>
          <p:cNvSpPr/>
          <p:nvPr/>
        </p:nvSpPr>
        <p:spPr>
          <a:xfrm>
            <a:off x="3417730" y="4290464"/>
            <a:ext cx="2415793" cy="2036265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Прогноз социально-экономического развития МО «Светогорское городское поселение»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5868000" y="4285060"/>
            <a:ext cx="2853917" cy="2041669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Основные направления бюджетной и 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налоговой 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политики МО 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«Светогорское городское поселение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»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7" name="Прямоугольник 48"/>
          <p:cNvSpPr>
            <a:spLocks noChangeArrowheads="1"/>
          </p:cNvSpPr>
          <p:nvPr/>
        </p:nvSpPr>
        <p:spPr bwMode="auto">
          <a:xfrm>
            <a:off x="2214563" y="4643438"/>
            <a:ext cx="671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 i="1"/>
          </a:p>
        </p:txBody>
      </p:sp>
      <p:sp>
        <p:nvSpPr>
          <p:cNvPr id="2" name="AutoShape 2" descr="https://im3-tub-ru.yandex.net/i?id=28de255828ddb157d6c9409ab92ed984&amp;n=33&amp;h=24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468000" y="3330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84000" y="261000"/>
            <a:ext cx="804760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 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«Светогорское городское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поселение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2000" y="1845000"/>
            <a:ext cx="583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предоставление субсидии МБУ «КСК г. Светогорска» на проведение занятий физкультурно-спортивной  направленности по месту проживания граждан и организацию и проведение официальных физкультурных (физкультурно-оздоровительных мероприятий) (</a:t>
            </a:r>
            <a:r>
              <a:rPr lang="ru-RU" altLang="ru-RU" sz="1400" i="1" dirty="0" smtClean="0"/>
              <a:t>2024г</a:t>
            </a:r>
            <a:r>
              <a:rPr lang="ru-RU" altLang="ru-RU" sz="1400" i="1" dirty="0"/>
              <a:t>.-</a:t>
            </a:r>
            <a:r>
              <a:rPr lang="ru-RU" altLang="ru-RU" sz="1400" i="1" dirty="0" smtClean="0"/>
              <a:t>2026г</a:t>
            </a:r>
            <a:r>
              <a:rPr lang="ru-RU" altLang="ru-RU" sz="1400" i="1" dirty="0"/>
              <a:t>. –</a:t>
            </a:r>
            <a:r>
              <a:rPr lang="ru-RU" altLang="ru-RU" sz="1400" b="1" i="1" dirty="0"/>
              <a:t> </a:t>
            </a:r>
            <a:r>
              <a:rPr lang="ru-RU" altLang="ru-RU" sz="1400" b="1" i="1" dirty="0" smtClean="0"/>
              <a:t>10 254,1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44000" y="3573000"/>
            <a:ext cx="5688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мероприятия в области физкультуры и </a:t>
            </a:r>
            <a:r>
              <a:rPr lang="ru-RU" altLang="ru-RU" sz="1400" i="1" dirty="0" smtClean="0"/>
              <a:t>спорта (2024г</a:t>
            </a:r>
            <a:r>
              <a:rPr lang="ru-RU" altLang="ru-RU" sz="1400" i="1" dirty="0"/>
              <a:t>.-</a:t>
            </a:r>
            <a:r>
              <a:rPr lang="ru-RU" altLang="ru-RU" sz="1400" i="1" dirty="0" smtClean="0"/>
              <a:t>2026г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</a:t>
            </a:r>
            <a:r>
              <a:rPr lang="ru-RU" altLang="ru-RU" sz="1400" b="1" i="1" dirty="0" smtClean="0"/>
              <a:t> 50,0 тыс. рублей</a:t>
            </a:r>
            <a:r>
              <a:rPr lang="ru-RU" altLang="ru-RU" sz="1400" i="1" dirty="0" smtClean="0"/>
              <a:t>);</a:t>
            </a:r>
            <a:endParaRPr lang="ru-RU" altLang="ru-RU" sz="14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31" y="4832803"/>
            <a:ext cx="2528994" cy="1539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41" y="4844376"/>
            <a:ext cx="2716358" cy="1527952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24000" y="170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48 342,3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4000" y="314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47 422,3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24000" y="4653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47 407,8 тыс. </a:t>
            </a:r>
            <a:r>
              <a:rPr lang="ru-RU" sz="1600" b="1" i="1" dirty="0"/>
              <a:t>рублей </a:t>
            </a:r>
            <a:endParaRPr lang="ru-RU" sz="1600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7" name="Прямоугольник 48"/>
          <p:cNvSpPr>
            <a:spLocks noChangeArrowheads="1"/>
          </p:cNvSpPr>
          <p:nvPr/>
        </p:nvSpPr>
        <p:spPr bwMode="auto">
          <a:xfrm>
            <a:off x="2214563" y="4643438"/>
            <a:ext cx="671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 i="1"/>
          </a:p>
        </p:txBody>
      </p:sp>
      <p:sp>
        <p:nvSpPr>
          <p:cNvPr id="2" name="AutoShape 2" descr="https://im3-tub-ru.yandex.net/i?id=28de255828ddb157d6c9409ab92ed984&amp;n=33&amp;h=24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17575" y="405000"/>
            <a:ext cx="773226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«Управление и распоряжение муниципальным имуществом МО «Светогорское городское поселение</a:t>
            </a:r>
            <a:r>
              <a:rPr lang="ru-RU" sz="1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2000" y="4869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4 303,7 тыс</a:t>
            </a:r>
            <a:r>
              <a:rPr lang="ru-RU" sz="1600" b="1" i="1" dirty="0"/>
              <a:t>. рублей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40000" y="1629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6 179,9 тыс</a:t>
            </a:r>
            <a:r>
              <a:rPr lang="ru-RU" sz="1600" b="1" i="1" dirty="0"/>
              <a:t>. рублей </a:t>
            </a:r>
            <a:endParaRPr lang="ru-RU" sz="1600" i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40000" y="3213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4 811,0 тыс</a:t>
            </a:r>
            <a:r>
              <a:rPr lang="ru-RU" sz="1600" b="1" i="1" dirty="0"/>
              <a:t>. рублей </a:t>
            </a:r>
            <a:endParaRPr lang="ru-RU" sz="16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78431" y="4166384"/>
            <a:ext cx="55898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на реализацию функций в области управления муниципальной </a:t>
            </a:r>
            <a:r>
              <a:rPr lang="ru-RU" altLang="ru-RU" sz="1400" i="1" dirty="0" smtClean="0"/>
              <a:t>собственностью </a:t>
            </a:r>
            <a:r>
              <a:rPr lang="ru-RU" altLang="ru-RU" sz="1400" i="1" dirty="0"/>
              <a:t>(</a:t>
            </a:r>
            <a:r>
              <a:rPr lang="ru-RU" altLang="ru-RU" sz="1400" i="1" dirty="0" smtClean="0"/>
              <a:t>2024г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1 204,8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, </a:t>
            </a:r>
            <a:r>
              <a:rPr lang="ru-RU" altLang="ru-RU" sz="1400" i="1" dirty="0" smtClean="0"/>
              <a:t>2025г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1 </a:t>
            </a:r>
            <a:r>
              <a:rPr lang="ru-RU" altLang="ru-RU" sz="1400" b="1" i="1" dirty="0"/>
              <a:t>000,0 тыс. рублей</a:t>
            </a:r>
            <a:r>
              <a:rPr lang="ru-RU" altLang="ru-RU" sz="1400" i="1" dirty="0"/>
              <a:t>; </a:t>
            </a:r>
            <a:r>
              <a:rPr lang="ru-RU" altLang="ru-RU" sz="1400" i="1" dirty="0" smtClean="0"/>
              <a:t>2026г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1 200,0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);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0274" y="1168431"/>
            <a:ext cx="56880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строительство </a:t>
            </a:r>
            <a:r>
              <a:rPr lang="ru-RU" altLang="ru-RU" sz="1400" i="1" dirty="0"/>
              <a:t>объектов инженерной и транспортной инфраструктуры на земельных участках для индивидуального жилищного строительства в соответствии с законом Ленинградской области от 14 октября 2008 г. N 105-оз </a:t>
            </a:r>
            <a:r>
              <a:rPr lang="ru-RU" altLang="ru-RU" sz="1400" i="1" dirty="0" smtClean="0"/>
              <a:t>(2024г</a:t>
            </a:r>
            <a:r>
              <a:rPr lang="ru-RU" altLang="ru-RU" sz="1400" i="1" dirty="0"/>
              <a:t>. – </a:t>
            </a:r>
            <a:r>
              <a:rPr lang="ru-RU" altLang="ru-RU" sz="1400" b="1" i="1" dirty="0"/>
              <a:t>3 </a:t>
            </a:r>
            <a:r>
              <a:rPr lang="ru-RU" altLang="ru-RU" sz="1400" b="1" i="1" dirty="0" smtClean="0"/>
              <a:t>429,0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, 2025г</a:t>
            </a:r>
            <a:r>
              <a:rPr lang="ru-RU" altLang="ru-RU" sz="1400" i="1" dirty="0"/>
              <a:t>. – </a:t>
            </a:r>
            <a:r>
              <a:rPr lang="ru-RU" altLang="ru-RU" sz="1400" b="1" i="1" dirty="0"/>
              <a:t>2</a:t>
            </a:r>
            <a:r>
              <a:rPr lang="ru-RU" altLang="ru-RU" sz="1400" b="1" i="1" dirty="0" smtClean="0"/>
              <a:t> 717,4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; 2026г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2 000,0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);</a:t>
            </a:r>
            <a:endParaRPr lang="ru-RU" altLang="ru-RU" sz="14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060000" y="5301000"/>
            <a:ext cx="55898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оформление, содержание, обслуживание и ремонт объектов муниципального </a:t>
            </a:r>
            <a:r>
              <a:rPr lang="ru-RU" altLang="ru-RU" sz="1400" i="1" dirty="0" smtClean="0"/>
              <a:t>имущества (2024г</a:t>
            </a:r>
            <a:r>
              <a:rPr lang="ru-RU" altLang="ru-RU" sz="1400" i="1" dirty="0"/>
              <a:t>. – </a:t>
            </a:r>
            <a:r>
              <a:rPr lang="ru-RU" altLang="ru-RU" sz="1400" b="1" i="1" dirty="0"/>
              <a:t>1</a:t>
            </a:r>
            <a:r>
              <a:rPr lang="ru-RU" altLang="ru-RU" sz="1400" b="1" i="1" dirty="0" smtClean="0"/>
              <a:t> 510,1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, 2025г. – </a:t>
            </a:r>
            <a:r>
              <a:rPr lang="ru-RU" altLang="ru-RU" sz="1400" b="1" i="1" dirty="0"/>
              <a:t>1 </a:t>
            </a:r>
            <a:r>
              <a:rPr lang="ru-RU" altLang="ru-RU" sz="1400" b="1" i="1" dirty="0" smtClean="0"/>
              <a:t>093,6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; 2026г. – </a:t>
            </a:r>
            <a:r>
              <a:rPr lang="ru-RU" altLang="ru-RU" sz="1400" b="1" i="1" dirty="0"/>
              <a:t>1 </a:t>
            </a:r>
            <a:r>
              <a:rPr lang="ru-RU" altLang="ru-RU" sz="1400" b="1" i="1" dirty="0" smtClean="0"/>
              <a:t>103,7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).</a:t>
            </a:r>
            <a:endParaRPr lang="ru-RU" altLang="ru-RU" sz="1400" i="1" dirty="0"/>
          </a:p>
        </p:txBody>
      </p:sp>
      <p:pic>
        <p:nvPicPr>
          <p:cNvPr id="1026" name="Picture 2" descr="https://cdn.er.ru/media/news/November2020/KYj6JOJgjdIJkxMIOD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00" y="2600728"/>
            <a:ext cx="5486427" cy="156565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279612" y="333903"/>
            <a:ext cx="7313613" cy="431098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</a:t>
            </a:r>
            <a:r>
              <a:rPr lang="ru-RU" altLang="ru-RU" sz="2400" b="1" dirty="0" smtClean="0"/>
              <a:t>РАСХОДОВ</a:t>
            </a:r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1619250" y="981075"/>
            <a:ext cx="7313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chemeClr val="tx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6861028"/>
              </p:ext>
            </p:extLst>
          </p:nvPr>
        </p:nvGraphicFramePr>
        <p:xfrm>
          <a:off x="933060" y="732735"/>
          <a:ext cx="7660165" cy="3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855963"/>
              </p:ext>
            </p:extLst>
          </p:nvPr>
        </p:nvGraphicFramePr>
        <p:xfrm>
          <a:off x="765179" y="3901703"/>
          <a:ext cx="3973109" cy="251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656291"/>
              </p:ext>
            </p:extLst>
          </p:nvPr>
        </p:nvGraphicFramePr>
        <p:xfrm>
          <a:off x="4878805" y="3901703"/>
          <a:ext cx="3907424" cy="251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28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  <p:bldGraphic spid="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52" name="Group 15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94492"/>
              </p:ext>
            </p:extLst>
          </p:nvPr>
        </p:nvGraphicFramePr>
        <p:xfrm>
          <a:off x="0" y="44999"/>
          <a:ext cx="9144000" cy="6768001"/>
        </p:xfrm>
        <a:graphic>
          <a:graphicData uri="http://schemas.openxmlformats.org/drawingml/2006/table">
            <a:tbl>
              <a:tblPr/>
              <a:tblGrid>
                <a:gridCol w="5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1063951806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309735032"/>
                    </a:ext>
                  </a:extLst>
                </a:gridCol>
              </a:tblGrid>
              <a:tr h="7717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Непрограммные расходы 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FDFA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Проектные бюджетные назначения, тыс. рублей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FDF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2024 год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FD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2025 год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FD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2026 год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FD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38992"/>
                  </a:ext>
                </a:extLst>
              </a:tr>
              <a:tr h="890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Функционирование представительного органа местного самоуправления Совет депутатов МО «Светогорское городского поселения» 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2 986,0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2 986,0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2 986,0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на обеспечение деятельности органов местного самоуправления администрации МО «Светогорское городское поселение» 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</a:t>
                      </a:r>
                      <a:r>
                        <a:rPr lang="ru-RU" sz="13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546,0</a:t>
                      </a:r>
                      <a:endParaRPr lang="ru-RU" sz="13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34 546,0</a:t>
                      </a:r>
                      <a:endParaRPr lang="ru-RU" sz="13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34 546,0</a:t>
                      </a:r>
                      <a:endParaRPr lang="ru-RU" sz="13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Межбюджетные трансферты бюджету Выборгского муниципального района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7 757,2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7 757,2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5 757,2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90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Расходы, связанные с уплатой сборов штрафов, пеней, оплата расходов по судебным актам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710,3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710,3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6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Резервный фонд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3 014,2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1 800,0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1 900,0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6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Доплаты к пенсиям муниципальным служащим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5 300,0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5 300,0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5 300,0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6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Обслуживанию муниципального долга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7329761"/>
                  </a:ext>
                </a:extLst>
              </a:tr>
              <a:tr h="5936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54 013,4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53 109,5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51 209,5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/>
          <p:cNvSpPr>
            <a:spLocks noChangeArrowheads="1" noChangeShapeType="1" noTextEdit="1"/>
          </p:cNvSpPr>
          <p:nvPr/>
        </p:nvSpPr>
        <p:spPr bwMode="gray">
          <a:xfrm>
            <a:off x="1548000" y="2349000"/>
            <a:ext cx="6552000" cy="1296062"/>
          </a:xfrm>
          <a:prstGeom prst="rect">
            <a:avLst/>
          </a:prstGeom>
          <a:noFill/>
        </p:spPr>
        <p:txBody>
          <a:bodyPr wrap="none" fromWordArt="1">
            <a:prstTxWarp prst="textDeflate">
              <a:avLst>
                <a:gd name="adj" fmla="val 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" y="284332"/>
            <a:ext cx="6064086" cy="309600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20" y="3285000"/>
            <a:ext cx="5966251" cy="3443361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386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405" y="364234"/>
            <a:ext cx="7313613" cy="634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/>
              <a:t>ОСНОВНЫЕ ХАРАКТЕРИСТИКИ БЮДЖЕТА</a:t>
            </a:r>
            <a:endParaRPr lang="en-US" altLang="ru-RU" sz="2400" b="1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130526"/>
              </p:ext>
            </p:extLst>
          </p:nvPr>
        </p:nvGraphicFramePr>
        <p:xfrm>
          <a:off x="972001" y="1133797"/>
          <a:ext cx="7631998" cy="2376001"/>
        </p:xfrm>
        <a:graphic>
          <a:graphicData uri="http://schemas.openxmlformats.org/drawingml/2006/table">
            <a:tbl>
              <a:tblPr/>
              <a:tblGrid>
                <a:gridCol w="1512000">
                  <a:extLst>
                    <a:ext uri="{9D8B030D-6E8A-4147-A177-3AD203B41FA5}">
                      <a16:colId xmlns:a16="http://schemas.microsoft.com/office/drawing/2014/main" val="2491756170"/>
                    </a:ext>
                  </a:extLst>
                </a:gridCol>
                <a:gridCol w="1480941">
                  <a:extLst>
                    <a:ext uri="{9D8B030D-6E8A-4147-A177-3AD203B41FA5}">
                      <a16:colId xmlns:a16="http://schemas.microsoft.com/office/drawing/2014/main" val="1198771906"/>
                    </a:ext>
                  </a:extLst>
                </a:gridCol>
                <a:gridCol w="1496470">
                  <a:extLst>
                    <a:ext uri="{9D8B030D-6E8A-4147-A177-3AD203B41FA5}">
                      <a16:colId xmlns:a16="http://schemas.microsoft.com/office/drawing/2014/main" val="70023324"/>
                    </a:ext>
                  </a:extLst>
                </a:gridCol>
                <a:gridCol w="1571294">
                  <a:extLst>
                    <a:ext uri="{9D8B030D-6E8A-4147-A177-3AD203B41FA5}">
                      <a16:colId xmlns:a16="http://schemas.microsoft.com/office/drawing/2014/main" val="3274667654"/>
                    </a:ext>
                  </a:extLst>
                </a:gridCol>
                <a:gridCol w="1571293">
                  <a:extLst>
                    <a:ext uri="{9D8B030D-6E8A-4147-A177-3AD203B41FA5}">
                      <a16:colId xmlns:a16="http://schemas.microsoft.com/office/drawing/2014/main" val="1927526536"/>
                    </a:ext>
                  </a:extLst>
                </a:gridCol>
              </a:tblGrid>
              <a:tr h="39308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705950"/>
                  </a:ext>
                </a:extLst>
              </a:tr>
              <a:tr h="350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704212"/>
                  </a:ext>
                </a:extLst>
              </a:tr>
              <a:tr h="46038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159 836,7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165 982,1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392,2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971573"/>
                  </a:ext>
                </a:extLst>
              </a:tr>
              <a:tr h="42106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kumimoji="0" lang="ru-RU" altLang="ru-RU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163 403,3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658,4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672,6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62361"/>
                  </a:ext>
                </a:extLst>
              </a:tr>
              <a:tr h="75048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3 566,6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924,5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075697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61940994"/>
              </p:ext>
            </p:extLst>
          </p:nvPr>
        </p:nvGraphicFramePr>
        <p:xfrm>
          <a:off x="900000" y="3645000"/>
          <a:ext cx="7776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572000" y="45000"/>
            <a:ext cx="3913498" cy="4529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5148000" y="2493000"/>
            <a:ext cx="345828" cy="367042"/>
          </a:xfrm>
          <a:prstGeom prst="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20000" y="549000"/>
            <a:ext cx="316742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 Black" panose="020B0A04020102020204" pitchFamily="34" charset="0"/>
              </a:rPr>
              <a:t>Собственные доходы: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4000" y="1053000"/>
            <a:ext cx="5019040" cy="369332"/>
          </a:xfrm>
          <a:prstGeom prst="rect">
            <a:avLst/>
          </a:prstGeom>
          <a:solidFill>
            <a:srgbClr val="FFFF00">
              <a:alpha val="9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</a:t>
            </a:r>
            <a:r>
              <a:rPr lang="en-US" i="1" dirty="0" smtClean="0">
                <a:latin typeface="Arial Black" panose="020B0A04020102020204" pitchFamily="34" charset="0"/>
              </a:rPr>
              <a:t>4</a:t>
            </a:r>
            <a:r>
              <a:rPr lang="ru-RU" i="1" dirty="0" smtClean="0">
                <a:latin typeface="Arial Black" panose="020B0A04020102020204" pitchFamily="34" charset="0"/>
              </a:rPr>
              <a:t> год – 1</a:t>
            </a:r>
            <a:r>
              <a:rPr lang="en-US" i="1" dirty="0" smtClean="0">
                <a:latin typeface="Arial Black" panose="020B0A04020102020204" pitchFamily="34" charset="0"/>
              </a:rPr>
              <a:t>22</a:t>
            </a:r>
            <a:r>
              <a:rPr lang="ru-RU" i="1" dirty="0" smtClean="0">
                <a:latin typeface="Arial Black" panose="020B0A04020102020204" pitchFamily="34" charset="0"/>
              </a:rPr>
              <a:t> 8</a:t>
            </a:r>
            <a:r>
              <a:rPr lang="en-US" i="1" dirty="0" smtClean="0">
                <a:latin typeface="Arial Black" panose="020B0A04020102020204" pitchFamily="34" charset="0"/>
              </a:rPr>
              <a:t>19</a:t>
            </a:r>
            <a:r>
              <a:rPr lang="ru-RU" i="1" dirty="0" smtClean="0">
                <a:latin typeface="Arial Black" panose="020B0A04020102020204" pitchFamily="34" charset="0"/>
              </a:rPr>
              <a:t>,6 тыс. руб.</a:t>
            </a:r>
            <a:r>
              <a:rPr lang="ru-RU" i="1" dirty="0">
                <a:latin typeface="Arial Black" panose="020B0A04020102020204" pitchFamily="34" charset="0"/>
              </a:rPr>
              <a:t> </a:t>
            </a:r>
            <a:r>
              <a:rPr lang="ru-RU" i="1" dirty="0" smtClean="0">
                <a:latin typeface="Arial Black" panose="020B0A04020102020204" pitchFamily="34" charset="0"/>
              </a:rPr>
              <a:t>(74%)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8451" y="1553491"/>
            <a:ext cx="4969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</a:t>
            </a:r>
            <a:r>
              <a:rPr lang="en-US" i="1" dirty="0" smtClean="0">
                <a:latin typeface="Arial Black" panose="020B0A04020102020204" pitchFamily="34" charset="0"/>
              </a:rPr>
              <a:t>5</a:t>
            </a:r>
            <a:r>
              <a:rPr lang="ru-RU" i="1" dirty="0" smtClean="0">
                <a:latin typeface="Arial Black" panose="020B0A04020102020204" pitchFamily="34" charset="0"/>
              </a:rPr>
              <a:t>год – 1</a:t>
            </a:r>
            <a:r>
              <a:rPr lang="en-US" i="1" dirty="0" smtClean="0">
                <a:latin typeface="Arial Black" panose="020B0A04020102020204" pitchFamily="34" charset="0"/>
              </a:rPr>
              <a:t>30</a:t>
            </a:r>
            <a:r>
              <a:rPr lang="ru-RU" i="1" dirty="0" smtClean="0">
                <a:latin typeface="Arial Black" panose="020B0A04020102020204" pitchFamily="34" charset="0"/>
              </a:rPr>
              <a:t> 815,9 тыс. руб.</a:t>
            </a:r>
            <a:r>
              <a:rPr lang="ru-RU" i="1" dirty="0">
                <a:latin typeface="Arial Black" panose="020B0A04020102020204" pitchFamily="34" charset="0"/>
              </a:rPr>
              <a:t> </a:t>
            </a:r>
            <a:r>
              <a:rPr lang="ru-RU" i="1" dirty="0" smtClean="0">
                <a:latin typeface="Arial Black" panose="020B0A04020102020204" pitchFamily="34" charset="0"/>
              </a:rPr>
              <a:t>(74,4%)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6000" y="2061000"/>
            <a:ext cx="516110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</a:t>
            </a:r>
            <a:r>
              <a:rPr lang="en-US" i="1" dirty="0" smtClean="0">
                <a:latin typeface="Arial Black" panose="020B0A04020102020204" pitchFamily="34" charset="0"/>
              </a:rPr>
              <a:t>6</a:t>
            </a:r>
            <a:r>
              <a:rPr lang="ru-RU" i="1" dirty="0" smtClean="0">
                <a:latin typeface="Arial Black" panose="020B0A04020102020204" pitchFamily="34" charset="0"/>
              </a:rPr>
              <a:t> год – 138 266,6 тыс. руб.</a:t>
            </a:r>
            <a:r>
              <a:rPr lang="ru-RU" i="1" dirty="0">
                <a:latin typeface="Arial Black" panose="020B0A04020102020204" pitchFamily="34" charset="0"/>
              </a:rPr>
              <a:t> (</a:t>
            </a:r>
            <a:r>
              <a:rPr lang="ru-RU" i="1" dirty="0" smtClean="0">
                <a:latin typeface="Arial Black" panose="020B0A04020102020204" pitchFamily="34" charset="0"/>
              </a:rPr>
              <a:t>77,9%)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4000" y="2997000"/>
            <a:ext cx="4964534" cy="369332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1. Налоговые доходы, тыс. рублей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920000">
            <a:off x="5350059" y="544450"/>
            <a:ext cx="345828" cy="31828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562266866"/>
              </p:ext>
            </p:extLst>
          </p:nvPr>
        </p:nvGraphicFramePr>
        <p:xfrm>
          <a:off x="2196000" y="3285000"/>
          <a:ext cx="5688000" cy="34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1163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3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400" y="117000"/>
            <a:ext cx="8229600" cy="360368"/>
          </a:xfrm>
        </p:spPr>
        <p:txBody>
          <a:bodyPr/>
          <a:lstStyle/>
          <a:p>
            <a:pPr algn="ctr"/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СТРУКТУРА </a:t>
            </a:r>
            <a:r>
              <a:rPr lang="ru-RU" sz="2400" b="1" kern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НАЛОГОВЫХ </a:t>
            </a:r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ДОХОДОВ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2562860"/>
              </p:ext>
            </p:extLst>
          </p:nvPr>
        </p:nvGraphicFramePr>
        <p:xfrm>
          <a:off x="180000" y="477368"/>
          <a:ext cx="8784000" cy="3815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86693"/>
              </p:ext>
            </p:extLst>
          </p:nvPr>
        </p:nvGraphicFramePr>
        <p:xfrm>
          <a:off x="457200" y="4077000"/>
          <a:ext cx="3898800" cy="2794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567672"/>
              </p:ext>
            </p:extLst>
          </p:nvPr>
        </p:nvGraphicFramePr>
        <p:xfrm>
          <a:off x="4788000" y="4077000"/>
          <a:ext cx="4309672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62356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500000" y="117000"/>
            <a:ext cx="3881347" cy="4529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 rot="5040000">
            <a:off x="4151659" y="541689"/>
            <a:ext cx="324752" cy="42380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1393420"/>
              </p:ext>
            </p:extLst>
          </p:nvPr>
        </p:nvGraphicFramePr>
        <p:xfrm>
          <a:off x="396000" y="1304499"/>
          <a:ext cx="5256000" cy="277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00000" y="1022906"/>
            <a:ext cx="5184000" cy="369332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2. Неналоговые доходы, тыс. рублей</a:t>
            </a:r>
            <a:endParaRPr lang="ru-RU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88944482"/>
              </p:ext>
            </p:extLst>
          </p:nvPr>
        </p:nvGraphicFramePr>
        <p:xfrm>
          <a:off x="4932000" y="3618000"/>
          <a:ext cx="4128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8935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88368"/>
          </a:xfrm>
        </p:spPr>
        <p:txBody>
          <a:bodyPr/>
          <a:lstStyle/>
          <a:p>
            <a:pPr algn="ctr"/>
            <a:r>
              <a:rPr lang="ru-RU" sz="22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СТРУКТУРА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НЕ</a:t>
            </a:r>
            <a:r>
              <a:rPr lang="ru-RU" sz="2200" b="1" kern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НАЛОГОВЫХ </a:t>
            </a:r>
            <a:r>
              <a:rPr lang="ru-RU" sz="22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ДОХОДОВ</a:t>
            </a:r>
            <a:endParaRPr lang="ru-RU" sz="2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151361"/>
              </p:ext>
            </p:extLst>
          </p:nvPr>
        </p:nvGraphicFramePr>
        <p:xfrm>
          <a:off x="180000" y="549000"/>
          <a:ext cx="87840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542447"/>
              </p:ext>
            </p:extLst>
          </p:nvPr>
        </p:nvGraphicFramePr>
        <p:xfrm>
          <a:off x="-7611" y="4230069"/>
          <a:ext cx="4442385" cy="2627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080621"/>
              </p:ext>
            </p:extLst>
          </p:nvPr>
        </p:nvGraphicFramePr>
        <p:xfrm>
          <a:off x="4439062" y="4228701"/>
          <a:ext cx="4701170" cy="2624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06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8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916000" y="117000"/>
            <a:ext cx="3533632" cy="4529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2000" y="837000"/>
            <a:ext cx="6120000" cy="369332"/>
          </a:xfrm>
          <a:prstGeom prst="rect">
            <a:avLst/>
          </a:prstGeom>
          <a:solidFill>
            <a:srgbClr val="00B0F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3. Безвозмездные поступления, тыс. руб.</a:t>
            </a:r>
            <a:endParaRPr lang="ru-RU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496021565"/>
              </p:ext>
            </p:extLst>
          </p:nvPr>
        </p:nvGraphicFramePr>
        <p:xfrm>
          <a:off x="396000" y="1199833"/>
          <a:ext cx="7560000" cy="2708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1756246"/>
              </p:ext>
            </p:extLst>
          </p:nvPr>
        </p:nvGraphicFramePr>
        <p:xfrm>
          <a:off x="1006875" y="3933000"/>
          <a:ext cx="8104379" cy="2788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28916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279612" y="333903"/>
            <a:ext cx="7313613" cy="431097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</a:t>
            </a:r>
            <a:r>
              <a:rPr lang="ru-RU" altLang="ru-RU" sz="2400" b="1" dirty="0" smtClean="0"/>
              <a:t>РАСХОДОВ</a:t>
            </a:r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1619250" y="981075"/>
            <a:ext cx="7313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chemeClr val="tx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931170"/>
              </p:ext>
            </p:extLst>
          </p:nvPr>
        </p:nvGraphicFramePr>
        <p:xfrm>
          <a:off x="1120418" y="818377"/>
          <a:ext cx="7632000" cy="291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1577990"/>
              </p:ext>
            </p:extLst>
          </p:nvPr>
        </p:nvGraphicFramePr>
        <p:xfrm>
          <a:off x="900000" y="3789000"/>
          <a:ext cx="3895225" cy="266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7301805"/>
              </p:ext>
            </p:extLst>
          </p:nvPr>
        </p:nvGraphicFramePr>
        <p:xfrm>
          <a:off x="4795225" y="3789000"/>
          <a:ext cx="4076283" cy="2685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86000" y="3429000"/>
            <a:ext cx="4572000" cy="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7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Проект 04.12.2012">
  <a:themeElements>
    <a:clrScheme name="Проект 04.12.2012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Проект 04.12.20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ект 04.12.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16439</TotalTime>
  <Words>1951</Words>
  <Application>Microsoft Office PowerPoint</Application>
  <PresentationFormat>Экран (4:3)</PresentationFormat>
  <Paragraphs>258</Paragraphs>
  <Slides>25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Times New Roman</vt:lpstr>
      <vt:lpstr>Verdana</vt:lpstr>
      <vt:lpstr>Wingdings</vt:lpstr>
      <vt:lpstr>Проект 04.12.2012</vt:lpstr>
      <vt:lpstr>Презентация PowerPoint</vt:lpstr>
      <vt:lpstr>Проект бюджета МО «Светогорское городское поселение» на 2024 год и плановый период 2025-2026 годов подготовлен в соответствии:</vt:lpstr>
      <vt:lpstr>ОСНОВНЫЕ ХАРАКТЕРИСТИКИ БЮДЖЕТА</vt:lpstr>
      <vt:lpstr>Презентация PowerPoint</vt:lpstr>
      <vt:lpstr>СТРУКТУРА НАЛОГОВЫХ ДОХОДОВ</vt:lpstr>
      <vt:lpstr>Презентация PowerPoint</vt:lpstr>
      <vt:lpstr>СТРУКТУРА НЕНАЛОГОВЫХ ДОХОДОВ</vt:lpstr>
      <vt:lpstr>Презентация PowerPoint</vt:lpstr>
      <vt:lpstr>СТРУКТУРА РАСХОДОВ</vt:lpstr>
      <vt:lpstr>РАСХОДЫ ПО МУНИЦИПАЛЬНЫМ ПРОГРАММАМ</vt:lpstr>
      <vt:lpstr>Муниципальная программа «Основные направления осуществления управленческой деятельности и развития муниципальной службы  в муниципальном образовании «Светогорское городское поселение» Выборгского района Ленинградской области»</vt:lpstr>
      <vt:lpstr>Муниципальная программа «Развитие форм местного самоуправления и социальной активности населения на территории  МО «Светогорское городское поселение»</vt:lpstr>
      <vt:lpstr>Муниципальная программа «Безопасность МО «Светогорское городское поселение»</vt:lpstr>
      <vt:lpstr>Муниципальная программа «Развитие малого, среднего предпринимательства и потребительского рынка»</vt:lpstr>
      <vt:lpstr>Муниципальная программа «Формирование городской среды и обеспечение качественным жильём граждан  на территории МО «Светогорское городское поселение»</vt:lpstr>
      <vt:lpstr>Муниципальная программа «Формирование городской среды и обеспечение качественным жильём граждан  на территории МО «Светогорское городское поселение»</vt:lpstr>
      <vt:lpstr>Муниципальная программа «Формирование городской среды и обеспечение качественным жильём граждан  на территории МО «Светогорское городское поселение»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Elena</dc:creator>
  <cp:lastModifiedBy>Екатерина Лановая</cp:lastModifiedBy>
  <cp:revision>1213</cp:revision>
  <cp:lastPrinted>2022-11-28T15:42:00Z</cp:lastPrinted>
  <dcterms:created xsi:type="dcterms:W3CDTF">2012-12-03T08:13:49Z</dcterms:created>
  <dcterms:modified xsi:type="dcterms:W3CDTF">2023-12-01T07:19:23Z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TC011594371049</vt:lpwstr>
  </property>
</Properties>
</file>